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5.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3" r:id="rId4"/>
    <p:sldMasterId id="2147483664" r:id="rId5"/>
    <p:sldMasterId id="2147483665" r:id="rId6"/>
    <p:sldMasterId id="2147483666" r:id="rId7"/>
    <p:sldMasterId id="2147483667" r:id="rId8"/>
  </p:sldMasterIdLst>
  <p:notesMasterIdLst>
    <p:notesMasterId r:id="rId9"/>
  </p:notesMasterIdLst>
  <p:sldIdLst>
    <p:sldId id="256" r:id="rId10"/>
    <p:sldId id="257" r:id="rId11"/>
    <p:sldId id="258" r:id="rId12"/>
    <p:sldId id="259" r:id="rId13"/>
    <p:sldId id="260" r:id="rId14"/>
    <p:sldId id="261" r:id="rId15"/>
    <p:sldId id="262" r:id="rId16"/>
    <p:sldId id="263" r:id="rId17"/>
    <p:sldId id="264" r:id="rId18"/>
    <p:sldId id="265" r:id="rId19"/>
    <p:sldId id="266" r:id="rId20"/>
    <p:sldId id="267" r:id="rId21"/>
    <p:sldId id="268" r:id="rId22"/>
    <p:sldId id="269" r:id="rId23"/>
    <p:sldId id="270" r:id="rId24"/>
    <p:sldId id="271" r:id="rId25"/>
    <p:sldId id="272" r:id="rId26"/>
    <p:sldId id="273" r:id="rId27"/>
    <p:sldId id="274" r:id="rId28"/>
    <p:sldId id="275" r:id="rId29"/>
    <p:sldId id="276" r:id="rId30"/>
    <p:sldId id="277" r:id="rId31"/>
    <p:sldId id="278" r:id="rId32"/>
    <p:sldId id="279" r:id="rId33"/>
    <p:sldId id="280" r:id="rId34"/>
    <p:sldId id="281" r:id="rId35"/>
    <p:sldId id="282" r:id="rId36"/>
    <p:sldId id="283" r:id="rId37"/>
    <p:sldId id="284" r:id="rId38"/>
  </p:sldIdLst>
  <p:sldSz cy="6858000" cx="12192000"/>
  <p:notesSz cx="6858000" cy="9144000"/>
  <p:embeddedFontLst>
    <p:embeddedFont>
      <p:font typeface="Helvetica Neue"/>
      <p:regular r:id="rId39"/>
      <p:bold r:id="rId40"/>
      <p:italic r:id="rId41"/>
      <p:boldItalic r:id="rId4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HelveticaNeue-bold.fntdata"/><Relationship Id="rId20" Type="http://schemas.openxmlformats.org/officeDocument/2006/relationships/slide" Target="slides/slide11.xml"/><Relationship Id="rId42" Type="http://schemas.openxmlformats.org/officeDocument/2006/relationships/font" Target="fonts/HelveticaNeue-boldItalic.fntdata"/><Relationship Id="rId41" Type="http://schemas.openxmlformats.org/officeDocument/2006/relationships/font" Target="fonts/HelveticaNeue-italic.fntdata"/><Relationship Id="rId22" Type="http://schemas.openxmlformats.org/officeDocument/2006/relationships/slide" Target="slides/slide13.xml"/><Relationship Id="rId21" Type="http://schemas.openxmlformats.org/officeDocument/2006/relationships/slide" Target="slides/slide12.xml"/><Relationship Id="rId24" Type="http://schemas.openxmlformats.org/officeDocument/2006/relationships/slide" Target="slides/slide15.xml"/><Relationship Id="rId23" Type="http://schemas.openxmlformats.org/officeDocument/2006/relationships/slide" Target="slides/slide14.xml"/><Relationship Id="rId1" Type="http://schemas.openxmlformats.org/officeDocument/2006/relationships/theme" Target="theme/theme4.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notesMaster" Target="notesMasters/notesMaster1.xml"/><Relationship Id="rId26" Type="http://schemas.openxmlformats.org/officeDocument/2006/relationships/slide" Target="slides/slide17.xml"/><Relationship Id="rId25" Type="http://schemas.openxmlformats.org/officeDocument/2006/relationships/slide" Target="slides/slide16.xml"/><Relationship Id="rId28" Type="http://schemas.openxmlformats.org/officeDocument/2006/relationships/slide" Target="slides/slide19.xml"/><Relationship Id="rId27" Type="http://schemas.openxmlformats.org/officeDocument/2006/relationships/slide" Target="slides/slide18.xml"/><Relationship Id="rId5" Type="http://schemas.openxmlformats.org/officeDocument/2006/relationships/slideMaster" Target="slideMasters/slideMaster2.xml"/><Relationship Id="rId6" Type="http://schemas.openxmlformats.org/officeDocument/2006/relationships/slideMaster" Target="slideMasters/slideMaster3.xml"/><Relationship Id="rId29" Type="http://schemas.openxmlformats.org/officeDocument/2006/relationships/slide" Target="slides/slide20.xml"/><Relationship Id="rId7" Type="http://schemas.openxmlformats.org/officeDocument/2006/relationships/slideMaster" Target="slideMasters/slideMaster4.xml"/><Relationship Id="rId8" Type="http://schemas.openxmlformats.org/officeDocument/2006/relationships/slideMaster" Target="slideMasters/slideMaster5.xml"/><Relationship Id="rId31" Type="http://schemas.openxmlformats.org/officeDocument/2006/relationships/slide" Target="slides/slide22.xml"/><Relationship Id="rId30" Type="http://schemas.openxmlformats.org/officeDocument/2006/relationships/slide" Target="slides/slide21.xml"/><Relationship Id="rId11" Type="http://schemas.openxmlformats.org/officeDocument/2006/relationships/slide" Target="slides/slide2.xml"/><Relationship Id="rId33" Type="http://schemas.openxmlformats.org/officeDocument/2006/relationships/slide" Target="slides/slide24.xml"/><Relationship Id="rId10" Type="http://schemas.openxmlformats.org/officeDocument/2006/relationships/slide" Target="slides/slide1.xml"/><Relationship Id="rId32" Type="http://schemas.openxmlformats.org/officeDocument/2006/relationships/slide" Target="slides/slide23.xml"/><Relationship Id="rId13" Type="http://schemas.openxmlformats.org/officeDocument/2006/relationships/slide" Target="slides/slide4.xml"/><Relationship Id="rId35" Type="http://schemas.openxmlformats.org/officeDocument/2006/relationships/slide" Target="slides/slide26.xml"/><Relationship Id="rId12" Type="http://schemas.openxmlformats.org/officeDocument/2006/relationships/slide" Target="slides/slide3.xml"/><Relationship Id="rId34" Type="http://schemas.openxmlformats.org/officeDocument/2006/relationships/slide" Target="slides/slide25.xml"/><Relationship Id="rId15" Type="http://schemas.openxmlformats.org/officeDocument/2006/relationships/slide" Target="slides/slide6.xml"/><Relationship Id="rId37" Type="http://schemas.openxmlformats.org/officeDocument/2006/relationships/slide" Target="slides/slide28.xml"/><Relationship Id="rId14" Type="http://schemas.openxmlformats.org/officeDocument/2006/relationships/slide" Target="slides/slide5.xml"/><Relationship Id="rId36" Type="http://schemas.openxmlformats.org/officeDocument/2006/relationships/slide" Target="slides/slide27.xml"/><Relationship Id="rId17" Type="http://schemas.openxmlformats.org/officeDocument/2006/relationships/slide" Target="slides/slide8.xml"/><Relationship Id="rId39" Type="http://schemas.openxmlformats.org/officeDocument/2006/relationships/font" Target="fonts/HelveticaNeue-regular.fntdata"/><Relationship Id="rId16" Type="http://schemas.openxmlformats.org/officeDocument/2006/relationships/slide" Target="slides/slide7.xml"/><Relationship Id="rId38" Type="http://schemas.openxmlformats.org/officeDocument/2006/relationships/slide" Target="slides/slide29.xml"/><Relationship Id="rId19" Type="http://schemas.openxmlformats.org/officeDocument/2006/relationships/slide" Target="slides/slide10.xml"/><Relationship Id="rId18"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 name="Google Shape;4;n"/>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rgbClr val="000000"/>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rgbClr val="000000"/>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rgbClr val="000000"/>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rgbClr val="000000"/>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rgbClr val="000000"/>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0" name="Google Shape;60;p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en-US">
                <a:latin typeface="Calibri"/>
                <a:ea typeface="Calibri"/>
                <a:cs typeface="Calibri"/>
                <a:sym typeface="Calibri"/>
              </a:rPr>
              <a:t>For this presentation, you will need to download and print out the following resources and information for parents:</a:t>
            </a:r>
            <a:endParaRPr/>
          </a:p>
          <a:p>
            <a:pPr indent="0" lvl="0" marL="0" rtl="0" algn="l">
              <a:lnSpc>
                <a:spcPct val="100000"/>
              </a:lnSpc>
              <a:spcBef>
                <a:spcPts val="0"/>
              </a:spcBef>
              <a:spcAft>
                <a:spcPts val="0"/>
              </a:spcAft>
              <a:buSzPts val="1400"/>
              <a:buNone/>
            </a:pPr>
            <a:r>
              <a:t/>
            </a:r>
            <a:endParaRPr/>
          </a:p>
          <a:p>
            <a:pPr indent="-171450" lvl="0" marL="171450" rtl="0" algn="l">
              <a:lnSpc>
                <a:spcPct val="100000"/>
              </a:lnSpc>
              <a:spcBef>
                <a:spcPts val="0"/>
              </a:spcBef>
              <a:spcAft>
                <a:spcPts val="0"/>
              </a:spcAft>
              <a:buClr>
                <a:srgbClr val="000000"/>
              </a:buClr>
              <a:buSzPts val="1200"/>
              <a:buFont typeface="Arial"/>
              <a:buChar char="•"/>
            </a:pPr>
            <a:r>
              <a:rPr lang="en-US">
                <a:latin typeface="Calibri"/>
                <a:ea typeface="Calibri"/>
                <a:cs typeface="Calibri"/>
                <a:sym typeface="Calibri"/>
              </a:rPr>
              <a:t>Phase 2 grapheme information sheet – Autumn 1</a:t>
            </a:r>
            <a:endParaRPr/>
          </a:p>
          <a:p>
            <a:pPr indent="-171450" lvl="0" marL="171450" rtl="0" algn="l">
              <a:lnSpc>
                <a:spcPct val="100000"/>
              </a:lnSpc>
              <a:spcBef>
                <a:spcPts val="0"/>
              </a:spcBef>
              <a:spcAft>
                <a:spcPts val="0"/>
              </a:spcAft>
              <a:buClr>
                <a:srgbClr val="000000"/>
              </a:buClr>
              <a:buSzPts val="1200"/>
              <a:buFont typeface="Arial"/>
              <a:buChar char="•"/>
            </a:pPr>
            <a:r>
              <a:rPr lang="en-US">
                <a:latin typeface="Calibri"/>
                <a:ea typeface="Calibri"/>
                <a:cs typeface="Calibri"/>
                <a:sym typeface="Calibri"/>
              </a:rPr>
              <a:t>the parent handout </a:t>
            </a:r>
            <a:r>
              <a:rPr b="0" lang="en-US">
                <a:latin typeface="Calibri"/>
                <a:ea typeface="Calibri"/>
                <a:cs typeface="Calibri"/>
                <a:sym typeface="Calibri"/>
              </a:rPr>
              <a:t>‘</a:t>
            </a:r>
            <a:r>
              <a:rPr b="0" lang="en-US">
                <a:latin typeface="Helvetica Neue"/>
                <a:ea typeface="Helvetica Neue"/>
                <a:cs typeface="Helvetica Neue"/>
                <a:sym typeface="Helvetica Neue"/>
              </a:rPr>
              <a:t>Your child’s reading journey – Reception Autumn term’</a:t>
            </a:r>
            <a:endParaRPr/>
          </a:p>
          <a:p>
            <a:pPr indent="-171450" lvl="0" marL="171450" rtl="0" algn="l">
              <a:lnSpc>
                <a:spcPct val="100000"/>
              </a:lnSpc>
              <a:spcBef>
                <a:spcPts val="0"/>
              </a:spcBef>
              <a:spcAft>
                <a:spcPts val="0"/>
              </a:spcAft>
              <a:buClr>
                <a:srgbClr val="000000"/>
              </a:buClr>
              <a:buSzPts val="1200"/>
              <a:buFont typeface="Arial"/>
              <a:buChar char="•"/>
            </a:pPr>
            <a:r>
              <a:rPr lang="en-US">
                <a:latin typeface="Calibri"/>
                <a:ea typeface="Calibri"/>
                <a:cs typeface="Calibri"/>
                <a:sym typeface="Calibri"/>
              </a:rPr>
              <a:t>the Phase 2 and 3 grapheme mat</a:t>
            </a:r>
            <a:endParaRPr/>
          </a:p>
          <a:p>
            <a:pPr indent="-171450" lvl="0" marL="171450" rtl="0" algn="l">
              <a:lnSpc>
                <a:spcPct val="100000"/>
              </a:lnSpc>
              <a:spcBef>
                <a:spcPts val="0"/>
              </a:spcBef>
              <a:spcAft>
                <a:spcPts val="0"/>
              </a:spcAft>
              <a:buClr>
                <a:srgbClr val="000000"/>
              </a:buClr>
              <a:buSzPts val="1200"/>
              <a:buFont typeface="Arial"/>
              <a:buChar char="•"/>
            </a:pPr>
            <a:r>
              <a:rPr i="0" lang="en-US"/>
              <a:t>the Little Wandle Progression overview</a:t>
            </a:r>
            <a:endParaRPr/>
          </a:p>
          <a:p>
            <a:pPr indent="-171450" lvl="0" marL="171450" marR="0" rtl="0" algn="l">
              <a:lnSpc>
                <a:spcPct val="100000"/>
              </a:lnSpc>
              <a:spcBef>
                <a:spcPts val="0"/>
              </a:spcBef>
              <a:spcAft>
                <a:spcPts val="0"/>
              </a:spcAft>
              <a:buClr>
                <a:srgbClr val="000000"/>
              </a:buClr>
              <a:buSzPts val="1200"/>
              <a:buFont typeface="Arial"/>
              <a:buChar char="•"/>
            </a:pPr>
            <a:r>
              <a:rPr b="0" i="0" lang="en-US">
                <a:latin typeface="Calibri"/>
                <a:ea typeface="Calibri"/>
                <a:cs typeface="Calibri"/>
                <a:sym typeface="Calibri"/>
              </a:rPr>
              <a:t>‘Phase 2 tricky words: Reception Autumn term – Information for parents and carers’ – or parents can access this in the ‘For parents’ area of the Little Wandle website.</a:t>
            </a:r>
            <a:endParaRPr i="0">
              <a:latin typeface="Calibri"/>
              <a:ea typeface="Calibri"/>
              <a:cs typeface="Calibri"/>
              <a:sym typeface="Calibri"/>
            </a:endParaRPr>
          </a:p>
          <a:p>
            <a:pPr indent="-95250" lvl="0" marL="171450" rtl="0" algn="l">
              <a:lnSpc>
                <a:spcPct val="100000"/>
              </a:lnSpc>
              <a:spcBef>
                <a:spcPts val="0"/>
              </a:spcBef>
              <a:spcAft>
                <a:spcPts val="0"/>
              </a:spcAft>
              <a:buClr>
                <a:srgbClr val="000000"/>
              </a:buClr>
              <a:buSzPts val="1200"/>
              <a:buFont typeface="Arial"/>
              <a:buNone/>
            </a:pPr>
            <a:r>
              <a:t/>
            </a:r>
            <a:endParaRPr i="0">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Arial"/>
              <a:buNone/>
            </a:pPr>
            <a:r>
              <a:rPr i="0" lang="en-US">
                <a:latin typeface="Calibri"/>
                <a:ea typeface="Calibri"/>
                <a:cs typeface="Calibri"/>
                <a:sym typeface="Calibri"/>
              </a:rPr>
              <a:t>You will need a flipchart and access to the Little Wandle and Collins websites.</a:t>
            </a:r>
            <a:endParaRPr i="0"/>
          </a:p>
          <a:p>
            <a:pPr indent="0" lvl="0" marL="0" marR="0" rtl="0" algn="l">
              <a:lnSpc>
                <a:spcPct val="100000"/>
              </a:lnSpc>
              <a:spcBef>
                <a:spcPts val="0"/>
              </a:spcBef>
              <a:spcAft>
                <a:spcPts val="0"/>
              </a:spcAft>
              <a:buClr>
                <a:srgbClr val="000000"/>
              </a:buClr>
              <a:buSzPts val="1200"/>
              <a:buFont typeface="Arial"/>
              <a:buNone/>
            </a:pPr>
            <a:r>
              <a:rPr i="0" lang="en-US">
                <a:latin typeface="Calibri"/>
                <a:ea typeface="Calibri"/>
                <a:cs typeface="Calibri"/>
                <a:sym typeface="Calibri"/>
              </a:rPr>
              <a:t>You may also wish to have a copy of the Little Wandle Glossary to hand (in Getting started/Teaching).</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6" name="Google Shape;66;p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endParaRPr/>
          </a:p>
          <a:p>
            <a:pPr indent="-171450" lvl="0" marL="171450" rtl="0" algn="l">
              <a:lnSpc>
                <a:spcPct val="100000"/>
              </a:lnSpc>
              <a:spcBef>
                <a:spcPts val="0"/>
              </a:spcBef>
              <a:spcAft>
                <a:spcPts val="0"/>
              </a:spcAft>
              <a:buClr>
                <a:srgbClr val="000000"/>
              </a:buClr>
              <a:buSzPts val="1200"/>
              <a:buFont typeface="Arial"/>
              <a:buChar char="•"/>
            </a:pPr>
            <a:r>
              <a:rPr lang="en-US">
                <a:latin typeface="Calibri"/>
                <a:ea typeface="Calibri"/>
                <a:cs typeface="Calibri"/>
                <a:sym typeface="Calibri"/>
              </a:rPr>
              <a:t>To share the link that research has established between loving reading and being successful academically</a:t>
            </a:r>
            <a:endParaRPr/>
          </a:p>
          <a:p>
            <a:pPr indent="-95250" lvl="0" marL="171450" rtl="0" algn="l">
              <a:lnSpc>
                <a:spcPct val="100000"/>
              </a:lnSpc>
              <a:spcBef>
                <a:spcPts val="0"/>
              </a:spcBef>
              <a:spcAft>
                <a:spcPts val="0"/>
              </a:spcAft>
              <a:buClr>
                <a:srgbClr val="000000"/>
              </a:buClr>
              <a:buSzPts val="1200"/>
              <a:buFont typeface="Arial"/>
              <a:buNone/>
            </a:pPr>
            <a:r>
              <a:t/>
            </a:r>
            <a:endParaRPr b="1">
              <a:latin typeface="Calibri"/>
              <a:ea typeface="Calibri"/>
              <a:cs typeface="Calibri"/>
              <a:sym typeface="Calibri"/>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Suggested script:</a:t>
            </a:r>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Let's start our session with a quote from the Organisation for Economic Co-operation and Development ...</a:t>
            </a:r>
            <a:endParaRPr i="1"/>
          </a:p>
          <a:p>
            <a:pPr indent="-171450" lvl="0" marL="171450" rtl="0" algn="l">
              <a:lnSpc>
                <a:spcPct val="100000"/>
              </a:lnSpc>
              <a:spcBef>
                <a:spcPts val="0"/>
              </a:spcBef>
              <a:spcAft>
                <a:spcPts val="0"/>
              </a:spcAft>
              <a:buClr>
                <a:srgbClr val="000000"/>
              </a:buClr>
              <a:buSzPts val="1200"/>
              <a:buFont typeface="Arial"/>
              <a:buChar char="•"/>
            </a:pPr>
            <a:r>
              <a:rPr i="0" lang="en-US">
                <a:latin typeface="Calibri"/>
                <a:ea typeface="Calibri"/>
                <a:cs typeface="Calibri"/>
                <a:sym typeface="Calibri"/>
              </a:rPr>
              <a:t>Read the quote.</a:t>
            </a:r>
            <a:endParaRPr i="0"/>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This quote reminds us of the importance not just of teaching children to read, but also of teaching them to love reading. </a:t>
            </a:r>
            <a:endParaRPr i="1"/>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Today, we're going to talk about phonics, but we always see phonics as the route into reading and a love of reading as the ultimate goal of phonics teaching.</a:t>
            </a:r>
            <a:endParaRPr i="1"/>
          </a:p>
          <a:p>
            <a:pPr indent="-95250" lvl="0" marL="171450" rtl="0" algn="l">
              <a:lnSpc>
                <a:spcPct val="100000"/>
              </a:lnSpc>
              <a:spcBef>
                <a:spcPts val="0"/>
              </a:spcBef>
              <a:spcAft>
                <a:spcPts val="0"/>
              </a:spcAft>
              <a:buClr>
                <a:srgbClr val="000000"/>
              </a:buClr>
              <a:buSzPts val="1200"/>
              <a:buFont typeface="Arial"/>
              <a:buNone/>
            </a:pPr>
            <a:r>
              <a:t/>
            </a:r>
            <a:endParaRPr i="1"/>
          </a:p>
          <a:p>
            <a:pPr indent="0" lvl="0" marL="0" rtl="0" algn="l">
              <a:lnSpc>
                <a:spcPct val="100000"/>
              </a:lnSpc>
              <a:spcBef>
                <a:spcPts val="0"/>
              </a:spcBef>
              <a:spcAft>
                <a:spcPts val="0"/>
              </a:spcAft>
              <a:buSzPts val="1400"/>
              <a:buNone/>
            </a:pPr>
            <a:r>
              <a:t/>
            </a:r>
            <a:endParaRPr b="1"/>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383309ad454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1" name="Google Shape;71;g383309ad454_0_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endParaRPr/>
          </a:p>
          <a:p>
            <a:pPr indent="-171450" lvl="0" marL="171450" rtl="0" algn="l">
              <a:lnSpc>
                <a:spcPct val="100000"/>
              </a:lnSpc>
              <a:spcBef>
                <a:spcPts val="0"/>
              </a:spcBef>
              <a:spcAft>
                <a:spcPts val="0"/>
              </a:spcAft>
              <a:buClr>
                <a:srgbClr val="000000"/>
              </a:buClr>
              <a:buSzPts val="1200"/>
              <a:buFont typeface="Arial"/>
              <a:buChar char="•"/>
            </a:pPr>
            <a:r>
              <a:rPr b="0" lang="en-US">
                <a:latin typeface="Calibri"/>
                <a:ea typeface="Calibri"/>
                <a:cs typeface="Calibri"/>
                <a:sym typeface="Calibri"/>
              </a:rPr>
              <a:t>To help parents see the value of reading by getting them to reflect on their own reading experiences</a:t>
            </a:r>
            <a:endParaRPr b="0">
              <a:latin typeface="Calibri"/>
              <a:ea typeface="Calibri"/>
              <a:cs typeface="Calibri"/>
              <a:sym typeface="Calibri"/>
            </a:endParaRPr>
          </a:p>
          <a:p>
            <a:pPr indent="-95250" lvl="0" marL="171450" rtl="0" algn="l">
              <a:lnSpc>
                <a:spcPct val="100000"/>
              </a:lnSpc>
              <a:spcBef>
                <a:spcPts val="0"/>
              </a:spcBef>
              <a:spcAft>
                <a:spcPts val="0"/>
              </a:spcAft>
              <a:buClr>
                <a:srgbClr val="000000"/>
              </a:buClr>
              <a:buSzPts val="1200"/>
              <a:buFont typeface="Arial"/>
              <a:buNone/>
            </a:pPr>
            <a:r>
              <a:t/>
            </a:r>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Suggested script:</a:t>
            </a:r>
            <a:endParaRPr>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Just think about how many times you have already read things today. More than ever, we are surrounded by text and reading is a vital skill.</a:t>
            </a:r>
            <a:endParaRPr>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We want all of our children to become confident readers who can navigate the world of reading around them.</a:t>
            </a:r>
            <a:endParaRPr>
              <a:latin typeface="Calibri"/>
              <a:ea typeface="Calibri"/>
              <a:cs typeface="Calibri"/>
              <a:sym typeface="Calibri"/>
            </a:endParaRPr>
          </a:p>
          <a:p>
            <a:pPr indent="0" lvl="0" marL="0" rtl="0" algn="l">
              <a:lnSpc>
                <a:spcPct val="100000"/>
              </a:lnSpc>
              <a:spcBef>
                <a:spcPts val="0"/>
              </a:spcBef>
              <a:spcAft>
                <a:spcPts val="0"/>
              </a:spcAft>
              <a:buSzPts val="1400"/>
              <a:buNone/>
            </a:pPr>
            <a:r>
              <a:t/>
            </a:r>
            <a:endParaRPr i="1"/>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0" name="Google Shape;80;p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6" name="Google Shape;86;p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endParaRPr b="0">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lang="en-US">
                <a:latin typeface="Calibri"/>
                <a:ea typeface="Calibri"/>
                <a:cs typeface="Calibri"/>
                <a:sym typeface="Calibri"/>
              </a:rPr>
              <a:t>To inform parents that all schools must teach phonics in Reception, but explain your school's choice of SSP</a:t>
            </a:r>
            <a:endParaRPr/>
          </a:p>
          <a:p>
            <a:pPr indent="-95250" lvl="0" marL="171450" rtl="0" algn="l">
              <a:lnSpc>
                <a:spcPct val="100000"/>
              </a:lnSpc>
              <a:spcBef>
                <a:spcPts val="0"/>
              </a:spcBef>
              <a:spcAft>
                <a:spcPts val="0"/>
              </a:spcAft>
              <a:buClr>
                <a:srgbClr val="000000"/>
              </a:buClr>
              <a:buSzPts val="1200"/>
              <a:buFont typeface="Arial"/>
              <a:buNone/>
            </a:pPr>
            <a:r>
              <a:t/>
            </a:r>
            <a:endParaRPr b="1">
              <a:latin typeface="Calibri"/>
              <a:ea typeface="Calibri"/>
              <a:cs typeface="Calibri"/>
              <a:sym typeface="Calibri"/>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Suggested script:</a:t>
            </a:r>
            <a:endParaRPr>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The National Curriculum specifies that all schools must teach children to read using phonics in Reception.</a:t>
            </a:r>
            <a:endParaRPr/>
          </a:p>
          <a:p>
            <a:pPr indent="-171450" lvl="0" marL="171450" rtl="0" algn="l">
              <a:lnSpc>
                <a:spcPct val="100000"/>
              </a:lnSpc>
              <a:spcBef>
                <a:spcPts val="0"/>
              </a:spcBef>
              <a:spcAft>
                <a:spcPts val="0"/>
              </a:spcAft>
              <a:buClr>
                <a:srgbClr val="000000"/>
              </a:buClr>
              <a:buSzPts val="1200"/>
              <a:buFont typeface="Arial"/>
              <a:buChar char="•"/>
            </a:pPr>
            <a:r>
              <a:rPr i="0" lang="en-US">
                <a:latin typeface="Calibri"/>
                <a:ea typeface="Calibri"/>
                <a:cs typeface="Calibri"/>
                <a:sym typeface="Calibri"/>
              </a:rPr>
              <a:t>Read the slide.</a:t>
            </a:r>
            <a:endParaRPr i="0"/>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3" name="Google Shape;93;p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endParaRPr/>
          </a:p>
          <a:p>
            <a:pPr indent="-171450" lvl="0" marL="171450" rtl="0" algn="l">
              <a:lnSpc>
                <a:spcPct val="100000"/>
              </a:lnSpc>
              <a:spcBef>
                <a:spcPts val="0"/>
              </a:spcBef>
              <a:spcAft>
                <a:spcPts val="0"/>
              </a:spcAft>
              <a:buClr>
                <a:srgbClr val="000000"/>
              </a:buClr>
              <a:buSzPts val="1200"/>
              <a:buFont typeface="Arial"/>
              <a:buChar char="•"/>
            </a:pPr>
            <a:r>
              <a:rPr lang="en-US">
                <a:latin typeface="Calibri"/>
                <a:ea typeface="Calibri"/>
                <a:cs typeface="Calibri"/>
                <a:sym typeface="Calibri"/>
              </a:rPr>
              <a:t>To provide a simple definition of phonics</a:t>
            </a:r>
            <a:endParaRPr/>
          </a:p>
          <a:p>
            <a:pPr indent="-95250" lvl="0" marL="171450" rtl="0" algn="l">
              <a:lnSpc>
                <a:spcPct val="100000"/>
              </a:lnSpc>
              <a:spcBef>
                <a:spcPts val="0"/>
              </a:spcBef>
              <a:spcAft>
                <a:spcPts val="0"/>
              </a:spcAft>
              <a:buClr>
                <a:srgbClr val="000000"/>
              </a:buClr>
              <a:buSzPts val="1200"/>
              <a:buFont typeface="Arial"/>
              <a:buNone/>
            </a:pPr>
            <a:r>
              <a:t/>
            </a:r>
            <a:endParaRPr>
              <a:latin typeface="Calibri"/>
              <a:ea typeface="Calibri"/>
              <a:cs typeface="Calibri"/>
              <a:sym typeface="Calibri"/>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Suggested script:</a:t>
            </a:r>
            <a:endParaRPr>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So what is phonics?</a:t>
            </a:r>
            <a:endParaRPr/>
          </a:p>
          <a:p>
            <a:pPr indent="-171450" lvl="0" marL="171450" rtl="0" algn="l">
              <a:lnSpc>
                <a:spcPct val="100000"/>
              </a:lnSpc>
              <a:spcBef>
                <a:spcPts val="0"/>
              </a:spcBef>
              <a:spcAft>
                <a:spcPts val="0"/>
              </a:spcAft>
              <a:buClr>
                <a:srgbClr val="000000"/>
              </a:buClr>
              <a:buSzPts val="1200"/>
              <a:buFont typeface="Arial"/>
              <a:buChar char="•"/>
            </a:pPr>
            <a:r>
              <a:rPr i="0" lang="en-US">
                <a:latin typeface="Calibri"/>
                <a:ea typeface="Calibri"/>
                <a:cs typeface="Calibri"/>
                <a:sym typeface="Calibri"/>
              </a:rPr>
              <a:t>Read the slide.</a:t>
            </a:r>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It sounds complicated but it really isn’t! </a:t>
            </a:r>
            <a:endParaRPr>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Let's learn some important words that will help you understand phonics ...</a:t>
            </a:r>
            <a:endParaRPr>
              <a:latin typeface="Calibri"/>
              <a:ea typeface="Calibri"/>
              <a:cs typeface="Calibri"/>
              <a:sym typeface="Calibri"/>
            </a:endParaRPr>
          </a:p>
          <a:p>
            <a:pPr indent="-95250" lvl="0" marL="171450" rtl="0" algn="l">
              <a:lnSpc>
                <a:spcPct val="100000"/>
              </a:lnSpc>
              <a:spcBef>
                <a:spcPts val="0"/>
              </a:spcBef>
              <a:spcAft>
                <a:spcPts val="0"/>
              </a:spcAft>
              <a:buClr>
                <a:srgbClr val="000000"/>
              </a:buClr>
              <a:buSzPts val="1200"/>
              <a:buFont typeface="Arial"/>
              <a:buNone/>
            </a:pPr>
            <a:r>
              <a:t/>
            </a:r>
            <a:endParaRPr i="1">
              <a:latin typeface="Calibri"/>
              <a:ea typeface="Calibri"/>
              <a:cs typeface="Calibri"/>
              <a:sym typeface="Calibri"/>
            </a:endParaRPr>
          </a:p>
          <a:p>
            <a:pPr indent="0" lvl="0" marL="0" rtl="0" algn="l">
              <a:lnSpc>
                <a:spcPct val="100000"/>
              </a:lnSpc>
              <a:spcBef>
                <a:spcPts val="0"/>
              </a:spcBef>
              <a:spcAft>
                <a:spcPts val="0"/>
              </a:spcAft>
              <a:buSzPts val="1400"/>
              <a:buNone/>
            </a:pPr>
            <a:r>
              <a:rPr lang="en-US">
                <a:latin typeface="Calibri"/>
                <a:ea typeface="Calibri"/>
                <a:cs typeface="Calibri"/>
                <a:sym typeface="Calibri"/>
              </a:rPr>
              <a:t>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383309ad454_0_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9" name="Google Shape;99;g383309ad454_0_2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endParaRPr/>
          </a:p>
          <a:p>
            <a:pPr indent="-171450" lvl="0" marL="171450" rtl="0" algn="l">
              <a:lnSpc>
                <a:spcPct val="100000"/>
              </a:lnSpc>
              <a:spcBef>
                <a:spcPts val="0"/>
              </a:spcBef>
              <a:spcAft>
                <a:spcPts val="0"/>
              </a:spcAft>
              <a:buClr>
                <a:srgbClr val="000000"/>
              </a:buClr>
              <a:buSzPts val="1200"/>
              <a:buFont typeface="Arial"/>
              <a:buChar char="•"/>
            </a:pPr>
            <a:r>
              <a:rPr b="0" lang="en-US">
                <a:latin typeface="Calibri"/>
                <a:ea typeface="Calibri"/>
                <a:cs typeface="Calibri"/>
                <a:sym typeface="Calibri"/>
              </a:rPr>
              <a:t>To give s</a:t>
            </a:r>
            <a:r>
              <a:rPr lang="en-US">
                <a:latin typeface="Calibri"/>
                <a:ea typeface="Calibri"/>
                <a:cs typeface="Calibri"/>
                <a:sym typeface="Calibri"/>
              </a:rPr>
              <a:t>imple definitions of key terminology</a:t>
            </a:r>
            <a:endParaRPr b="0">
              <a:latin typeface="Calibri"/>
              <a:ea typeface="Calibri"/>
              <a:cs typeface="Calibri"/>
              <a:sym typeface="Calibri"/>
            </a:endParaRPr>
          </a:p>
          <a:p>
            <a:pPr indent="-95250" lvl="0" marL="171450" rtl="0" algn="l">
              <a:lnSpc>
                <a:spcPct val="100000"/>
              </a:lnSpc>
              <a:spcBef>
                <a:spcPts val="0"/>
              </a:spcBef>
              <a:spcAft>
                <a:spcPts val="0"/>
              </a:spcAft>
              <a:buClr>
                <a:srgbClr val="000000"/>
              </a:buClr>
              <a:buSzPts val="1200"/>
              <a:buFont typeface="Arial"/>
              <a:buNone/>
            </a:pPr>
            <a:r>
              <a:t/>
            </a:r>
            <a:endParaRPr b="0">
              <a:latin typeface="Calibri"/>
              <a:ea typeface="Calibri"/>
              <a:cs typeface="Calibri"/>
              <a:sym typeface="Calibri"/>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Suggested script:</a:t>
            </a:r>
            <a:endParaRPr b="0">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i="0" lang="en-US">
                <a:latin typeface="Calibri"/>
                <a:ea typeface="Calibri"/>
                <a:cs typeface="Calibri"/>
                <a:sym typeface="Calibri"/>
              </a:rPr>
              <a:t>Review what each word means – use the Glossary to help.</a:t>
            </a:r>
            <a:endParaRPr/>
          </a:p>
          <a:p>
            <a:pPr indent="-171450" lvl="0" marL="171450" rtl="0" algn="l">
              <a:lnSpc>
                <a:spcPct val="100000"/>
              </a:lnSpc>
              <a:spcBef>
                <a:spcPts val="0"/>
              </a:spcBef>
              <a:spcAft>
                <a:spcPts val="0"/>
              </a:spcAft>
              <a:buClr>
                <a:srgbClr val="000000"/>
              </a:buClr>
              <a:buSzPts val="1200"/>
              <a:buFont typeface="Arial"/>
              <a:buChar char="•"/>
            </a:pPr>
            <a:r>
              <a:rPr i="1" lang="en-US">
                <a:latin typeface="Calibri"/>
                <a:ea typeface="Calibri"/>
                <a:cs typeface="Calibri"/>
                <a:sym typeface="Calibri"/>
              </a:rPr>
              <a:t>Children will have already learned most of these terms. In Year 1, split digraphs are introduced.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0" name="Google Shape;110;p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endParaRPr/>
          </a:p>
          <a:p>
            <a:pPr indent="-171450" lvl="0" marL="171450" rtl="0" algn="l">
              <a:lnSpc>
                <a:spcPct val="100000"/>
              </a:lnSpc>
              <a:spcBef>
                <a:spcPts val="0"/>
              </a:spcBef>
              <a:spcAft>
                <a:spcPts val="0"/>
              </a:spcAft>
              <a:buClr>
                <a:srgbClr val="000000"/>
              </a:buClr>
              <a:buSzPts val="1200"/>
              <a:buFont typeface="Arial"/>
              <a:buChar char="•"/>
            </a:pPr>
            <a:r>
              <a:rPr lang="en-US">
                <a:latin typeface="Calibri"/>
                <a:ea typeface="Calibri"/>
                <a:cs typeface="Calibri"/>
                <a:sym typeface="Calibri"/>
              </a:rPr>
              <a:t>To introduce Phase 2</a:t>
            </a:r>
            <a:endParaRPr/>
          </a:p>
          <a:p>
            <a:pPr indent="-95250" lvl="0" marL="171450" rtl="0" algn="l">
              <a:lnSpc>
                <a:spcPct val="100000"/>
              </a:lnSpc>
              <a:spcBef>
                <a:spcPts val="0"/>
              </a:spcBef>
              <a:spcAft>
                <a:spcPts val="0"/>
              </a:spcAft>
              <a:buClr>
                <a:srgbClr val="000000"/>
              </a:buClr>
              <a:buSzPts val="1200"/>
              <a:buFont typeface="Arial"/>
              <a:buNone/>
            </a:pPr>
            <a:r>
              <a:t/>
            </a:r>
            <a:endParaRPr>
              <a:latin typeface="Calibri"/>
              <a:ea typeface="Calibri"/>
              <a:cs typeface="Calibri"/>
              <a:sym typeface="Calibri"/>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Notes</a:t>
            </a:r>
            <a:endParaRPr>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i="0" lang="en-US">
                <a:latin typeface="Calibri"/>
                <a:ea typeface="Calibri"/>
                <a:cs typeface="Calibri"/>
                <a:sym typeface="Calibri"/>
              </a:rPr>
              <a:t>Read the slide.</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7" name="Google Shape;117;p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endParaRPr/>
          </a:p>
          <a:p>
            <a:pPr indent="-171450" lvl="0" marL="171450" rtl="0" algn="l">
              <a:lnSpc>
                <a:spcPct val="100000"/>
              </a:lnSpc>
              <a:spcBef>
                <a:spcPts val="0"/>
              </a:spcBef>
              <a:spcAft>
                <a:spcPts val="0"/>
              </a:spcAft>
              <a:buClr>
                <a:srgbClr val="000000"/>
              </a:buClr>
              <a:buSzPts val="1200"/>
              <a:buFont typeface="Arial"/>
              <a:buChar char="•"/>
            </a:pPr>
            <a:r>
              <a:rPr b="0" lang="en-US"/>
              <a:t>To provide an overview of </a:t>
            </a:r>
            <a:r>
              <a:rPr lang="en-US">
                <a:latin typeface="Calibri"/>
                <a:ea typeface="Calibri"/>
                <a:cs typeface="Calibri"/>
                <a:sym typeface="Calibri"/>
              </a:rPr>
              <a:t>the Phase 2 sounds</a:t>
            </a:r>
            <a:endParaRPr/>
          </a:p>
          <a:p>
            <a:pPr indent="-95250" lvl="0" marL="171450" rtl="0" algn="l">
              <a:lnSpc>
                <a:spcPct val="100000"/>
              </a:lnSpc>
              <a:spcBef>
                <a:spcPts val="0"/>
              </a:spcBef>
              <a:spcAft>
                <a:spcPts val="0"/>
              </a:spcAft>
              <a:buClr>
                <a:srgbClr val="000000"/>
              </a:buClr>
              <a:buSzPts val="1200"/>
              <a:buFont typeface="Arial"/>
              <a:buNone/>
            </a:pPr>
            <a:r>
              <a:t/>
            </a:r>
            <a:endParaRPr>
              <a:latin typeface="Calibri"/>
              <a:ea typeface="Calibri"/>
              <a:cs typeface="Calibri"/>
              <a:sym typeface="Calibri"/>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Suggested script:</a:t>
            </a:r>
            <a:endParaRPr b="0">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i="1" lang="en-US"/>
              <a:t>We usually teach four new sounds a week and have a review lesson on a Friday. </a:t>
            </a:r>
            <a:endParaRPr/>
          </a:p>
          <a:p>
            <a:pPr indent="-171450" lvl="0" marL="171450" rtl="0" algn="l">
              <a:lnSpc>
                <a:spcPct val="100000"/>
              </a:lnSpc>
              <a:spcBef>
                <a:spcPts val="0"/>
              </a:spcBef>
              <a:spcAft>
                <a:spcPts val="0"/>
              </a:spcAft>
              <a:buClr>
                <a:srgbClr val="000000"/>
              </a:buClr>
              <a:buSzPts val="1200"/>
              <a:buFont typeface="Arial"/>
              <a:buChar char="•"/>
            </a:pPr>
            <a:r>
              <a:rPr i="1" lang="en-US"/>
              <a:t>You will get a list of the sounds that we are learning to have at home. This will help you with letter formation (handwriting) and pronunciation.  </a:t>
            </a:r>
            <a:endParaRPr/>
          </a:p>
          <a:p>
            <a:pPr indent="-171450" lvl="0" marL="171450" rtl="0" algn="l">
              <a:lnSpc>
                <a:spcPct val="100000"/>
              </a:lnSpc>
              <a:spcBef>
                <a:spcPts val="0"/>
              </a:spcBef>
              <a:spcAft>
                <a:spcPts val="0"/>
              </a:spcAft>
              <a:buClr>
                <a:srgbClr val="000000"/>
              </a:buClr>
              <a:buSzPts val="1200"/>
              <a:buFont typeface="Arial"/>
              <a:buChar char="•"/>
            </a:pPr>
            <a:r>
              <a:rPr i="0" lang="en-US"/>
              <a:t>Give the Phase 2 grapheme information sheet for Autumn 1 to parents.</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4" name="Google Shape;124;p1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endParaRPr/>
          </a:p>
          <a:p>
            <a:pPr indent="-171450" lvl="0" marL="171450" rtl="0" algn="l">
              <a:lnSpc>
                <a:spcPct val="100000"/>
              </a:lnSpc>
              <a:spcBef>
                <a:spcPts val="0"/>
              </a:spcBef>
              <a:spcAft>
                <a:spcPts val="0"/>
              </a:spcAft>
              <a:buClr>
                <a:srgbClr val="000000"/>
              </a:buClr>
              <a:buSzPts val="1200"/>
              <a:buFont typeface="Arial"/>
              <a:buChar char="•"/>
            </a:pPr>
            <a:r>
              <a:rPr lang="en-US">
                <a:latin typeface="Calibri"/>
                <a:ea typeface="Calibri"/>
                <a:cs typeface="Calibri"/>
                <a:sym typeface="Calibri"/>
              </a:rPr>
              <a:t>To practise the Phase 2 sounds</a:t>
            </a:r>
            <a:endParaRPr/>
          </a:p>
          <a:p>
            <a:pPr indent="-95250" lvl="0" marL="171450" rtl="0" algn="l">
              <a:lnSpc>
                <a:spcPct val="100000"/>
              </a:lnSpc>
              <a:spcBef>
                <a:spcPts val="0"/>
              </a:spcBef>
              <a:spcAft>
                <a:spcPts val="0"/>
              </a:spcAft>
              <a:buClr>
                <a:srgbClr val="000000"/>
              </a:buClr>
              <a:buSzPts val="1200"/>
              <a:buFont typeface="Arial"/>
              <a:buNone/>
            </a:pPr>
            <a:r>
              <a:t/>
            </a:r>
            <a:endParaRPr b="1">
              <a:latin typeface="Calibri"/>
              <a:ea typeface="Calibri"/>
              <a:cs typeface="Calibri"/>
              <a:sym typeface="Calibri"/>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Notes</a:t>
            </a:r>
            <a:endParaRPr b="0">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lang="en-US">
                <a:latin typeface="Calibri"/>
                <a:ea typeface="Calibri"/>
                <a:cs typeface="Calibri"/>
                <a:sym typeface="Calibri"/>
              </a:rPr>
              <a:t>Give out the parent handout and the Phase 2 and 3 grapheme mat.</a:t>
            </a:r>
            <a:endParaRPr/>
          </a:p>
          <a:p>
            <a:pPr indent="-171450" lvl="0" marL="171450" rtl="0" algn="l">
              <a:lnSpc>
                <a:spcPct val="100000"/>
              </a:lnSpc>
              <a:spcBef>
                <a:spcPts val="0"/>
              </a:spcBef>
              <a:spcAft>
                <a:spcPts val="0"/>
              </a:spcAft>
              <a:buClr>
                <a:srgbClr val="000000"/>
              </a:buClr>
              <a:buSzPts val="1200"/>
              <a:buFont typeface="Arial"/>
              <a:buChar char="•"/>
            </a:pPr>
            <a:r>
              <a:rPr lang="en-US">
                <a:latin typeface="Calibri"/>
                <a:ea typeface="Calibri"/>
                <a:cs typeface="Calibri"/>
                <a:sym typeface="Calibri"/>
              </a:rPr>
              <a:t>Play the videos/teach the parents to say the Phase 2 sounds: https://www.littlewandlelettersandsounds.org.uk/resources/for-parents/</a:t>
            </a:r>
            <a:endParaRPr/>
          </a:p>
          <a:p>
            <a:pPr indent="-171450" lvl="0" marL="171450" rtl="0" algn="l">
              <a:lnSpc>
                <a:spcPct val="100000"/>
              </a:lnSpc>
              <a:spcBef>
                <a:spcPts val="0"/>
              </a:spcBef>
              <a:spcAft>
                <a:spcPts val="0"/>
              </a:spcAft>
              <a:buClr>
                <a:srgbClr val="000000"/>
              </a:buClr>
              <a:buSzPts val="1200"/>
              <a:buFont typeface="Arial"/>
              <a:buChar char="•"/>
            </a:pPr>
            <a:r>
              <a:rPr lang="en-US">
                <a:latin typeface="Calibri"/>
                <a:ea typeface="Calibri"/>
                <a:cs typeface="Calibri"/>
                <a:sym typeface="Calibri"/>
              </a:rPr>
              <a:t>Show parents where to access these videos in the ‘For parents’ area of the Little Wandle website.</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32" name="Google Shape;132;p1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endParaRPr/>
          </a:p>
          <a:p>
            <a:pPr indent="-171450" lvl="0" marL="171450" rtl="0" algn="l">
              <a:lnSpc>
                <a:spcPct val="100000"/>
              </a:lnSpc>
              <a:spcBef>
                <a:spcPts val="0"/>
              </a:spcBef>
              <a:spcAft>
                <a:spcPts val="0"/>
              </a:spcAft>
              <a:buClr>
                <a:srgbClr val="000000"/>
              </a:buClr>
              <a:buSzPts val="1200"/>
              <a:buFont typeface="Arial"/>
              <a:buChar char="•"/>
            </a:pPr>
            <a:r>
              <a:rPr b="0" lang="en-US">
                <a:latin typeface="Calibri"/>
                <a:ea typeface="Calibri"/>
                <a:cs typeface="Calibri"/>
                <a:sym typeface="Calibri"/>
              </a:rPr>
              <a:t>To introduce </a:t>
            </a:r>
            <a:r>
              <a:rPr lang="en-US">
                <a:latin typeface="Calibri"/>
                <a:ea typeface="Calibri"/>
                <a:cs typeface="Calibri"/>
                <a:sym typeface="Calibri"/>
              </a:rPr>
              <a:t>blending</a:t>
            </a:r>
            <a:endParaRPr/>
          </a:p>
          <a:p>
            <a:pPr indent="-95250" lvl="0" marL="171450" rtl="0" algn="l">
              <a:lnSpc>
                <a:spcPct val="100000"/>
              </a:lnSpc>
              <a:spcBef>
                <a:spcPts val="0"/>
              </a:spcBef>
              <a:spcAft>
                <a:spcPts val="0"/>
              </a:spcAft>
              <a:buClr>
                <a:srgbClr val="000000"/>
              </a:buClr>
              <a:buSzPts val="1200"/>
              <a:buFont typeface="Arial"/>
              <a:buNone/>
            </a:pPr>
            <a:r>
              <a:t/>
            </a:r>
            <a:endParaRPr b="1">
              <a:latin typeface="Calibri"/>
              <a:ea typeface="Calibri"/>
              <a:cs typeface="Calibri"/>
              <a:sym typeface="Calibri"/>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Suggested script:</a:t>
            </a:r>
            <a:endParaRPr b="0">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i="1" lang="en-US"/>
              <a:t>Teacher-led blending is teaching children how to blend, directed and demonstrated by the teacher. </a:t>
            </a:r>
            <a:endParaRPr/>
          </a:p>
          <a:p>
            <a:pPr indent="-171450" lvl="0" marL="171450" rtl="0" algn="l">
              <a:lnSpc>
                <a:spcPct val="100000"/>
              </a:lnSpc>
              <a:spcBef>
                <a:spcPts val="0"/>
              </a:spcBef>
              <a:spcAft>
                <a:spcPts val="0"/>
              </a:spcAft>
              <a:buClr>
                <a:srgbClr val="000000"/>
              </a:buClr>
              <a:buSzPts val="1200"/>
              <a:buFont typeface="Arial"/>
              <a:buChar char="•"/>
            </a:pPr>
            <a:r>
              <a:rPr i="1" lang="en-US"/>
              <a:t>It is repeated daily in the Autumn term.</a:t>
            </a:r>
            <a:endParaRPr i="1"/>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39" name="Google Shape;139;p1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endParaRPr/>
          </a:p>
          <a:p>
            <a:pPr indent="-171450" lvl="0" marL="171450" rtl="0" algn="l">
              <a:lnSpc>
                <a:spcPct val="100000"/>
              </a:lnSpc>
              <a:spcBef>
                <a:spcPts val="0"/>
              </a:spcBef>
              <a:spcAft>
                <a:spcPts val="0"/>
              </a:spcAft>
              <a:buClr>
                <a:srgbClr val="000000"/>
              </a:buClr>
              <a:buSzPts val="1200"/>
              <a:buFont typeface="Arial"/>
              <a:buChar char="•"/>
            </a:pPr>
            <a:r>
              <a:rPr b="0" lang="en-US">
                <a:latin typeface="Calibri"/>
                <a:ea typeface="Calibri"/>
                <a:cs typeface="Calibri"/>
                <a:sym typeface="Calibri"/>
              </a:rPr>
              <a:t>To provide an overview </a:t>
            </a:r>
            <a:r>
              <a:rPr lang="en-US">
                <a:latin typeface="Calibri"/>
                <a:ea typeface="Calibri"/>
                <a:cs typeface="Calibri"/>
                <a:sym typeface="Calibri"/>
              </a:rPr>
              <a:t>of blending</a:t>
            </a:r>
            <a:endParaRPr/>
          </a:p>
          <a:p>
            <a:pPr indent="-95250" lvl="0" marL="171450" rtl="0" algn="l">
              <a:lnSpc>
                <a:spcPct val="100000"/>
              </a:lnSpc>
              <a:spcBef>
                <a:spcPts val="0"/>
              </a:spcBef>
              <a:spcAft>
                <a:spcPts val="0"/>
              </a:spcAft>
              <a:buClr>
                <a:srgbClr val="000000"/>
              </a:buClr>
              <a:buSzPts val="1200"/>
              <a:buFont typeface="Arial"/>
              <a:buNone/>
            </a:pPr>
            <a:r>
              <a:t/>
            </a:r>
            <a:endParaRPr b="1">
              <a:latin typeface="Calibri"/>
              <a:ea typeface="Calibri"/>
              <a:cs typeface="Calibri"/>
              <a:sym typeface="Calibri"/>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Suggested script:</a:t>
            </a:r>
            <a:endParaRPr b="0">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i="1" lang="en-US"/>
              <a:t>Some children learn to blend really quickly, and others take a little longer. </a:t>
            </a:r>
            <a:endParaRPr/>
          </a:p>
          <a:p>
            <a:pPr indent="-171450" lvl="0" marL="171450" rtl="0" algn="l">
              <a:lnSpc>
                <a:spcPct val="100000"/>
              </a:lnSpc>
              <a:spcBef>
                <a:spcPts val="0"/>
              </a:spcBef>
              <a:spcAft>
                <a:spcPts val="0"/>
              </a:spcAft>
              <a:buClr>
                <a:srgbClr val="000000"/>
              </a:buClr>
              <a:buSzPts val="1200"/>
              <a:buFont typeface="Arial"/>
              <a:buChar char="•"/>
            </a:pPr>
            <a:r>
              <a:rPr i="1" lang="en-US"/>
              <a:t>If your child is finding it difficult, ask your child’s teacher for ways to help at home – playing blending games at home is so helpful!</a:t>
            </a:r>
            <a:endParaRPr/>
          </a:p>
          <a:p>
            <a:pPr indent="-171450" lvl="0" marL="171450" marR="0" rtl="0" algn="l">
              <a:lnSpc>
                <a:spcPct val="100000"/>
              </a:lnSpc>
              <a:spcBef>
                <a:spcPts val="0"/>
              </a:spcBef>
              <a:spcAft>
                <a:spcPts val="0"/>
              </a:spcAft>
              <a:buClr>
                <a:srgbClr val="000000"/>
              </a:buClr>
              <a:buSzPts val="1200"/>
              <a:buFont typeface="Arial"/>
              <a:buChar char="•"/>
            </a:pPr>
            <a:r>
              <a:rPr lang="en-US"/>
              <a:t>Show parents the ‘How we teach blending’ video from ‘For parents’ area of the website: https://www.littlewandlelettersandsounds.org.uk/resources/for-parents/</a:t>
            </a:r>
            <a:endParaRPr/>
          </a:p>
          <a:p>
            <a:pPr indent="-95250" lvl="0" marL="171450" rtl="0" algn="l">
              <a:lnSpc>
                <a:spcPct val="100000"/>
              </a:lnSpc>
              <a:spcBef>
                <a:spcPts val="0"/>
              </a:spcBef>
              <a:spcAft>
                <a:spcPts val="0"/>
              </a:spcAft>
              <a:buClr>
                <a:srgbClr val="000000"/>
              </a:buClr>
              <a:buSzPts val="1200"/>
              <a:buFont typeface="Arial"/>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46" name="Google Shape;146;p1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endParaRPr/>
          </a:p>
          <a:p>
            <a:pPr indent="-171450" lvl="0" marL="171450" rtl="0" algn="l">
              <a:lnSpc>
                <a:spcPct val="100000"/>
              </a:lnSpc>
              <a:spcBef>
                <a:spcPts val="0"/>
              </a:spcBef>
              <a:spcAft>
                <a:spcPts val="0"/>
              </a:spcAft>
              <a:buClr>
                <a:srgbClr val="000000"/>
              </a:buClr>
              <a:buSzPts val="1200"/>
              <a:buFont typeface="Arial"/>
              <a:buChar char="•"/>
            </a:pPr>
            <a:r>
              <a:rPr b="0" lang="en-US">
                <a:latin typeface="Calibri"/>
                <a:ea typeface="Calibri"/>
                <a:cs typeface="Calibri"/>
                <a:sym typeface="Calibri"/>
              </a:rPr>
              <a:t>To introduce tricky words</a:t>
            </a:r>
            <a:endParaRPr b="0"/>
          </a:p>
          <a:p>
            <a:pPr indent="-95250" lvl="0" marL="171450" rtl="0" algn="l">
              <a:lnSpc>
                <a:spcPct val="100000"/>
              </a:lnSpc>
              <a:spcBef>
                <a:spcPts val="0"/>
              </a:spcBef>
              <a:spcAft>
                <a:spcPts val="0"/>
              </a:spcAft>
              <a:buClr>
                <a:srgbClr val="000000"/>
              </a:buClr>
              <a:buSzPts val="1200"/>
              <a:buFont typeface="Arial"/>
              <a:buNone/>
            </a:pPr>
            <a:r>
              <a:t/>
            </a:r>
            <a:endParaRPr b="1">
              <a:latin typeface="Calibri"/>
              <a:ea typeface="Calibri"/>
              <a:cs typeface="Calibri"/>
              <a:sym typeface="Calibri"/>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Notes:</a:t>
            </a:r>
            <a:endParaRPr b="0">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i="0" lang="en-US">
                <a:latin typeface="Calibri"/>
                <a:ea typeface="Calibri"/>
                <a:cs typeface="Calibri"/>
                <a:sym typeface="Calibri"/>
              </a:rPr>
              <a:t>Read the slide.</a:t>
            </a:r>
            <a:endParaRPr/>
          </a:p>
          <a:p>
            <a:pPr indent="-171450" lvl="0" marL="171450" rtl="0" algn="l">
              <a:lnSpc>
                <a:spcPct val="100000"/>
              </a:lnSpc>
              <a:spcBef>
                <a:spcPts val="0"/>
              </a:spcBef>
              <a:spcAft>
                <a:spcPts val="0"/>
              </a:spcAft>
              <a:buClr>
                <a:srgbClr val="000000"/>
              </a:buClr>
              <a:buSzPts val="1200"/>
              <a:buFont typeface="Arial"/>
              <a:buChar char="•"/>
            </a:pPr>
            <a:r>
              <a:rPr b="0" i="0" lang="en-US">
                <a:latin typeface="Calibri"/>
                <a:ea typeface="Calibri"/>
                <a:cs typeface="Calibri"/>
                <a:sym typeface="Calibri"/>
              </a:rPr>
              <a:t>You may wish to give parents a copy of the document ‘Phase 2 tricky words: Reception Autumn term – Information for parents and carers</a:t>
            </a:r>
            <a:r>
              <a:rPr lang="en-US">
                <a:latin typeface="Calibri"/>
                <a:ea typeface="Calibri"/>
                <a:cs typeface="Calibri"/>
                <a:sym typeface="Calibri"/>
              </a:rPr>
              <a:t>'. </a:t>
            </a:r>
            <a:endParaRPr i="1"/>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54" name="Google Shape;154;p1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endParaRPr/>
          </a:p>
          <a:p>
            <a:pPr indent="-171450" lvl="0" marL="171450" rtl="0" algn="l">
              <a:lnSpc>
                <a:spcPct val="100000"/>
              </a:lnSpc>
              <a:spcBef>
                <a:spcPts val="0"/>
              </a:spcBef>
              <a:spcAft>
                <a:spcPts val="0"/>
              </a:spcAft>
              <a:buClr>
                <a:srgbClr val="000000"/>
              </a:buClr>
              <a:buSzPts val="1200"/>
              <a:buFont typeface="Arial"/>
              <a:buChar char="•"/>
            </a:pPr>
            <a:r>
              <a:rPr b="0" lang="en-US">
                <a:latin typeface="Calibri"/>
                <a:ea typeface="Calibri"/>
                <a:cs typeface="Calibri"/>
                <a:sym typeface="Calibri"/>
              </a:rPr>
              <a:t>To provide an overview </a:t>
            </a:r>
            <a:r>
              <a:rPr lang="en-US">
                <a:latin typeface="Calibri"/>
                <a:ea typeface="Calibri"/>
                <a:cs typeface="Calibri"/>
                <a:sym typeface="Calibri"/>
              </a:rPr>
              <a:t>of tricky words</a:t>
            </a:r>
            <a:endParaRPr/>
          </a:p>
          <a:p>
            <a:pPr indent="-95250" lvl="0" marL="171450" rtl="0" algn="l">
              <a:lnSpc>
                <a:spcPct val="100000"/>
              </a:lnSpc>
              <a:spcBef>
                <a:spcPts val="0"/>
              </a:spcBef>
              <a:spcAft>
                <a:spcPts val="0"/>
              </a:spcAft>
              <a:buClr>
                <a:srgbClr val="000000"/>
              </a:buClr>
              <a:buSzPts val="1200"/>
              <a:buFont typeface="Arial"/>
              <a:buNone/>
            </a:pPr>
            <a:r>
              <a:t/>
            </a:r>
            <a:endParaRPr b="1">
              <a:latin typeface="Calibri"/>
              <a:ea typeface="Calibri"/>
              <a:cs typeface="Calibri"/>
              <a:sym typeface="Calibri"/>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Notes</a:t>
            </a:r>
            <a:endParaRPr b="0">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i="0" lang="en-US"/>
              <a:t>Watch the ‘How we teach tricky words’ video on the website: https://www.littlewandlelettersandsounds.org.uk/resources/for-parents/</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1" name="Google Shape;161;p1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endParaRPr/>
          </a:p>
          <a:p>
            <a:pPr indent="-171450" lvl="0" marL="171450" rtl="0" algn="l">
              <a:lnSpc>
                <a:spcPct val="100000"/>
              </a:lnSpc>
              <a:spcBef>
                <a:spcPts val="0"/>
              </a:spcBef>
              <a:spcAft>
                <a:spcPts val="0"/>
              </a:spcAft>
              <a:buClr>
                <a:srgbClr val="000000"/>
              </a:buClr>
              <a:buSzPts val="1200"/>
              <a:buFont typeface="Arial"/>
              <a:buChar char="•"/>
            </a:pPr>
            <a:r>
              <a:rPr b="0" lang="en-US">
                <a:latin typeface="Calibri"/>
                <a:ea typeface="Calibri"/>
                <a:cs typeface="Calibri"/>
                <a:sym typeface="Calibri"/>
              </a:rPr>
              <a:t>To provide an overview</a:t>
            </a:r>
            <a:r>
              <a:rPr lang="en-US">
                <a:latin typeface="Calibri"/>
                <a:ea typeface="Calibri"/>
                <a:cs typeface="Calibri"/>
                <a:sym typeface="Calibri"/>
              </a:rPr>
              <a:t> of the whole programme’s progression</a:t>
            </a:r>
            <a:endParaRPr/>
          </a:p>
          <a:p>
            <a:pPr indent="-95250" lvl="0" marL="171450" rtl="0" algn="l">
              <a:lnSpc>
                <a:spcPct val="100000"/>
              </a:lnSpc>
              <a:spcBef>
                <a:spcPts val="0"/>
              </a:spcBef>
              <a:spcAft>
                <a:spcPts val="0"/>
              </a:spcAft>
              <a:buClr>
                <a:srgbClr val="000000"/>
              </a:buClr>
              <a:buSzPts val="1200"/>
              <a:buFont typeface="Arial"/>
              <a:buNone/>
            </a:pPr>
            <a:r>
              <a:t/>
            </a:r>
            <a:endParaRPr b="1">
              <a:latin typeface="Calibri"/>
              <a:ea typeface="Calibri"/>
              <a:cs typeface="Calibri"/>
              <a:sym typeface="Calibri"/>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Suggested script:</a:t>
            </a:r>
            <a:endParaRPr b="0">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i="1" lang="en-US"/>
              <a:t>We will work our way through the whole Little Wandle Programme until your child can read fluently.</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8" name="Google Shape;168;p1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endParaRPr/>
          </a:p>
          <a:p>
            <a:pPr indent="-171450" lvl="0" marL="171450" rtl="0" algn="l">
              <a:lnSpc>
                <a:spcPct val="100000"/>
              </a:lnSpc>
              <a:spcBef>
                <a:spcPts val="0"/>
              </a:spcBef>
              <a:spcAft>
                <a:spcPts val="0"/>
              </a:spcAft>
              <a:buClr>
                <a:srgbClr val="000000"/>
              </a:buClr>
              <a:buSzPts val="1200"/>
              <a:buFont typeface="Arial"/>
              <a:buChar char="•"/>
            </a:pPr>
            <a:r>
              <a:rPr b="0" lang="en-US">
                <a:latin typeface="Calibri"/>
                <a:ea typeface="Calibri"/>
                <a:cs typeface="Calibri"/>
                <a:sym typeface="Calibri"/>
              </a:rPr>
              <a:t>To provide an overview</a:t>
            </a:r>
            <a:r>
              <a:rPr lang="en-US">
                <a:latin typeface="Calibri"/>
                <a:ea typeface="Calibri"/>
                <a:cs typeface="Calibri"/>
                <a:sym typeface="Calibri"/>
              </a:rPr>
              <a:t> of the programme’s efficacy</a:t>
            </a:r>
            <a:endParaRPr/>
          </a:p>
          <a:p>
            <a:pPr indent="-95250" lvl="0" marL="171450" rtl="0" algn="l">
              <a:lnSpc>
                <a:spcPct val="100000"/>
              </a:lnSpc>
              <a:spcBef>
                <a:spcPts val="0"/>
              </a:spcBef>
              <a:spcAft>
                <a:spcPts val="0"/>
              </a:spcAft>
              <a:buClr>
                <a:srgbClr val="000000"/>
              </a:buClr>
              <a:buSzPts val="1200"/>
              <a:buFont typeface="Arial"/>
              <a:buNone/>
            </a:pPr>
            <a:r>
              <a:t/>
            </a:r>
            <a:endParaRPr b="1">
              <a:latin typeface="Calibri"/>
              <a:ea typeface="Calibri"/>
              <a:cs typeface="Calibri"/>
              <a:sym typeface="Calibri"/>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Suggested script:</a:t>
            </a:r>
            <a:endParaRPr b="0">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i="1" lang="en-US"/>
              <a:t>There are specific resources for the Little Wandle Programme which the children will be very familiar with. </a:t>
            </a:r>
            <a:endParaRPr/>
          </a:p>
          <a:p>
            <a:pPr indent="-171450" lvl="0" marL="171450" rtl="0" algn="l">
              <a:lnSpc>
                <a:spcPct val="100000"/>
              </a:lnSpc>
              <a:spcBef>
                <a:spcPts val="0"/>
              </a:spcBef>
              <a:spcAft>
                <a:spcPts val="0"/>
              </a:spcAft>
              <a:buClr>
                <a:srgbClr val="000000"/>
              </a:buClr>
              <a:buSzPts val="1200"/>
              <a:buFont typeface="Arial"/>
              <a:buChar char="•"/>
            </a:pPr>
            <a:r>
              <a:rPr i="1" lang="en-US"/>
              <a:t>Each sound that we teach to begin with has either a mnemonic (like the astronaut that you can see here) or a phrase like boing-boing for ‘oi’. This helps the children recognise and remember the graphemes. </a:t>
            </a:r>
            <a:endParaRPr/>
          </a:p>
          <a:p>
            <a:pPr indent="-171450" lvl="0" marL="171450" rtl="0" algn="l">
              <a:lnSpc>
                <a:spcPct val="100000"/>
              </a:lnSpc>
              <a:spcBef>
                <a:spcPts val="0"/>
              </a:spcBef>
              <a:spcAft>
                <a:spcPts val="0"/>
              </a:spcAft>
              <a:buClr>
                <a:srgbClr val="000000"/>
              </a:buClr>
              <a:buSzPts val="1200"/>
              <a:buFont typeface="Arial"/>
              <a:buChar char="•"/>
            </a:pPr>
            <a:r>
              <a:rPr i="1" lang="en-US"/>
              <a:t>Every time we teach a new sound, we also read words during the phonics lesson that contain that new sound so that the children practise what they have learned. </a:t>
            </a:r>
            <a:endParaRPr/>
          </a:p>
          <a:p>
            <a:pPr indent="-171450" lvl="0" marL="171450" rtl="0" algn="l">
              <a:lnSpc>
                <a:spcPct val="100000"/>
              </a:lnSpc>
              <a:spcBef>
                <a:spcPts val="0"/>
              </a:spcBef>
              <a:spcAft>
                <a:spcPts val="0"/>
              </a:spcAft>
              <a:buClr>
                <a:srgbClr val="000000"/>
              </a:buClr>
              <a:buSzPts val="1200"/>
              <a:buFont typeface="Arial"/>
              <a:buChar char="•"/>
            </a:pPr>
            <a:r>
              <a:rPr i="1" lang="en-US"/>
              <a:t>We then go on to reading a sentence containing some of those words. </a:t>
            </a:r>
            <a:endParaRPr/>
          </a:p>
          <a:p>
            <a:pPr indent="-171450" lvl="0" marL="171450" rtl="0" algn="l">
              <a:lnSpc>
                <a:spcPct val="100000"/>
              </a:lnSpc>
              <a:spcBef>
                <a:spcPts val="0"/>
              </a:spcBef>
              <a:spcAft>
                <a:spcPts val="0"/>
              </a:spcAft>
              <a:buClr>
                <a:srgbClr val="000000"/>
              </a:buClr>
              <a:buSzPts val="1200"/>
              <a:buFont typeface="Arial"/>
              <a:buChar char="•"/>
            </a:pPr>
            <a:r>
              <a:rPr i="1" lang="en-US"/>
              <a:t>We have displays in the classroom and on the tables to support the children throughout the day.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78" name="Google Shape;178;p1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84" name="Google Shape;184;p1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endParaRPr/>
          </a:p>
          <a:p>
            <a:pPr indent="-171450" lvl="0" marL="171450" rtl="0" algn="l">
              <a:lnSpc>
                <a:spcPct val="100000"/>
              </a:lnSpc>
              <a:spcBef>
                <a:spcPts val="0"/>
              </a:spcBef>
              <a:spcAft>
                <a:spcPts val="0"/>
              </a:spcAft>
              <a:buClr>
                <a:srgbClr val="000000"/>
              </a:buClr>
              <a:buSzPts val="1200"/>
              <a:buFont typeface="Arial"/>
              <a:buChar char="•"/>
            </a:pPr>
            <a:r>
              <a:rPr b="0" lang="en-US">
                <a:latin typeface="Calibri"/>
                <a:ea typeface="Calibri"/>
                <a:cs typeface="Calibri"/>
                <a:sym typeface="Calibri"/>
              </a:rPr>
              <a:t>To introduce spelling</a:t>
            </a:r>
            <a:endParaRPr b="0"/>
          </a:p>
          <a:p>
            <a:pPr indent="-95250" lvl="0" marL="171450" rtl="0" algn="l">
              <a:lnSpc>
                <a:spcPct val="100000"/>
              </a:lnSpc>
              <a:spcBef>
                <a:spcPts val="0"/>
              </a:spcBef>
              <a:spcAft>
                <a:spcPts val="0"/>
              </a:spcAft>
              <a:buClr>
                <a:srgbClr val="000000"/>
              </a:buClr>
              <a:buSzPts val="1200"/>
              <a:buFont typeface="Arial"/>
              <a:buNone/>
            </a:pPr>
            <a:r>
              <a:t/>
            </a:r>
            <a:endParaRPr b="1">
              <a:latin typeface="Calibri"/>
              <a:ea typeface="Calibri"/>
              <a:cs typeface="Calibri"/>
              <a:sym typeface="Calibri"/>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Notes:</a:t>
            </a:r>
            <a:endParaRPr b="0">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i="0" lang="en-US"/>
              <a:t>Read the slide.</a:t>
            </a:r>
            <a:endParaRPr/>
          </a:p>
          <a:p>
            <a:pPr indent="-171450" lvl="0" marL="171450" rtl="0" algn="l">
              <a:lnSpc>
                <a:spcPct val="100000"/>
              </a:lnSpc>
              <a:spcBef>
                <a:spcPts val="0"/>
              </a:spcBef>
              <a:spcAft>
                <a:spcPts val="0"/>
              </a:spcAft>
              <a:buClr>
                <a:srgbClr val="000000"/>
              </a:buClr>
              <a:buSzPts val="1200"/>
              <a:buFont typeface="Arial"/>
              <a:buChar char="•"/>
            </a:pPr>
            <a:r>
              <a:rPr i="0" lang="en-US"/>
              <a:t>Hand out the Phase 2 grapheme information sheet for Autumn 1, which includes the formation phrases.</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91" name="Google Shape;191;p1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endParaRPr/>
          </a:p>
          <a:p>
            <a:pPr indent="-171450" lvl="0" marL="171450" rtl="0" algn="l">
              <a:lnSpc>
                <a:spcPct val="100000"/>
              </a:lnSpc>
              <a:spcBef>
                <a:spcPts val="0"/>
              </a:spcBef>
              <a:spcAft>
                <a:spcPts val="0"/>
              </a:spcAft>
              <a:buClr>
                <a:srgbClr val="000000"/>
              </a:buClr>
              <a:buSzPts val="1200"/>
              <a:buFont typeface="Arial"/>
              <a:buChar char="•"/>
            </a:pPr>
            <a:r>
              <a:rPr b="0" lang="en-US">
                <a:latin typeface="Calibri"/>
                <a:ea typeface="Calibri"/>
                <a:cs typeface="Calibri"/>
                <a:sym typeface="Calibri"/>
              </a:rPr>
              <a:t>To provide an overview</a:t>
            </a:r>
            <a:r>
              <a:rPr lang="en-US">
                <a:latin typeface="Calibri"/>
                <a:ea typeface="Calibri"/>
                <a:cs typeface="Calibri"/>
                <a:sym typeface="Calibri"/>
              </a:rPr>
              <a:t> of spelling</a:t>
            </a:r>
            <a:endParaRPr/>
          </a:p>
          <a:p>
            <a:pPr indent="-95250" lvl="0" marL="171450" rtl="0" algn="l">
              <a:lnSpc>
                <a:spcPct val="100000"/>
              </a:lnSpc>
              <a:spcBef>
                <a:spcPts val="0"/>
              </a:spcBef>
              <a:spcAft>
                <a:spcPts val="0"/>
              </a:spcAft>
              <a:buClr>
                <a:srgbClr val="000000"/>
              </a:buClr>
              <a:buSzPts val="1200"/>
              <a:buFont typeface="Arial"/>
              <a:buNone/>
            </a:pPr>
            <a:r>
              <a:t/>
            </a:r>
            <a:endParaRPr b="1">
              <a:latin typeface="Calibri"/>
              <a:ea typeface="Calibri"/>
              <a:cs typeface="Calibri"/>
              <a:sym typeface="Calibri"/>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Notes:</a:t>
            </a:r>
            <a:endParaRPr b="0">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i="0" lang="en-US"/>
              <a:t>Model the process above on a flipchart for the parents to see. </a:t>
            </a:r>
            <a:endParaRPr/>
          </a:p>
          <a:p>
            <a:pPr indent="-171450" lvl="0" marL="171450" rtl="0" algn="l">
              <a:lnSpc>
                <a:spcPct val="100000"/>
              </a:lnSpc>
              <a:spcBef>
                <a:spcPts val="0"/>
              </a:spcBef>
              <a:spcAft>
                <a:spcPts val="0"/>
              </a:spcAft>
              <a:buClr>
                <a:srgbClr val="000000"/>
              </a:buClr>
              <a:buSzPts val="1200"/>
              <a:buFont typeface="Arial"/>
              <a:buChar char="•"/>
            </a:pPr>
            <a:r>
              <a:rPr i="0" lang="en-US"/>
              <a:t>Show the process with a Phase 2 word, e.g. pin, dig, hug.</a:t>
            </a:r>
            <a:endParaRPr i="0"/>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98" name="Google Shape;198;p2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endParaRPr/>
          </a:p>
          <a:p>
            <a:pPr indent="-171450" lvl="0" marL="171450" rtl="0" algn="l">
              <a:lnSpc>
                <a:spcPct val="100000"/>
              </a:lnSpc>
              <a:spcBef>
                <a:spcPts val="0"/>
              </a:spcBef>
              <a:spcAft>
                <a:spcPts val="0"/>
              </a:spcAft>
              <a:buClr>
                <a:srgbClr val="000000"/>
              </a:buClr>
              <a:buSzPts val="1200"/>
              <a:buFont typeface="Arial"/>
              <a:buChar char="•"/>
            </a:pPr>
            <a:r>
              <a:rPr b="0" lang="en-US">
                <a:latin typeface="Calibri"/>
                <a:ea typeface="Calibri"/>
                <a:cs typeface="Calibri"/>
                <a:sym typeface="Calibri"/>
              </a:rPr>
              <a:t>To introduce </a:t>
            </a:r>
            <a:r>
              <a:rPr lang="en-US">
                <a:latin typeface="Calibri"/>
                <a:ea typeface="Calibri"/>
                <a:cs typeface="Calibri"/>
                <a:sym typeface="Calibri"/>
              </a:rPr>
              <a:t>decodable books</a:t>
            </a:r>
            <a:endParaRPr/>
          </a:p>
          <a:p>
            <a:pPr indent="-95250" lvl="0" marL="171450" rtl="0" algn="l">
              <a:lnSpc>
                <a:spcPct val="100000"/>
              </a:lnSpc>
              <a:spcBef>
                <a:spcPts val="0"/>
              </a:spcBef>
              <a:spcAft>
                <a:spcPts val="0"/>
              </a:spcAft>
              <a:buClr>
                <a:srgbClr val="000000"/>
              </a:buClr>
              <a:buSzPts val="1200"/>
              <a:buFont typeface="Arial"/>
              <a:buNone/>
            </a:pPr>
            <a:r>
              <a:t/>
            </a:r>
            <a:endParaRPr b="1">
              <a:latin typeface="Calibri"/>
              <a:ea typeface="Calibri"/>
              <a:cs typeface="Calibri"/>
              <a:sym typeface="Calibri"/>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Suggested script:</a:t>
            </a:r>
            <a:endParaRPr b="0">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i="1" lang="en-US"/>
              <a:t>The children read the same book three times in a week. </a:t>
            </a:r>
            <a:endParaRPr/>
          </a:p>
          <a:p>
            <a:pPr indent="-171450" lvl="0" marL="171450" rtl="0" algn="l">
              <a:lnSpc>
                <a:spcPct val="100000"/>
              </a:lnSpc>
              <a:spcBef>
                <a:spcPts val="0"/>
              </a:spcBef>
              <a:spcAft>
                <a:spcPts val="0"/>
              </a:spcAft>
              <a:buClr>
                <a:srgbClr val="000000"/>
              </a:buClr>
              <a:buSzPts val="1200"/>
              <a:buFont typeface="Arial"/>
              <a:buChar char="•"/>
            </a:pPr>
            <a:r>
              <a:rPr i="1" lang="en-US"/>
              <a:t>The first time we work on decoding (sounding out) the words, the second time we work on prosody which is reading with expression – making the book sound more interesting with our story-teller voice or our David Attenborough voice – and the third time we look at comprehension. </a:t>
            </a:r>
            <a:endParaRPr/>
          </a:p>
          <a:p>
            <a:pPr indent="-171450" lvl="0" marL="171450" rtl="0" algn="l">
              <a:lnSpc>
                <a:spcPct val="100000"/>
              </a:lnSpc>
              <a:spcBef>
                <a:spcPts val="0"/>
              </a:spcBef>
              <a:spcAft>
                <a:spcPts val="0"/>
              </a:spcAft>
              <a:buClr>
                <a:srgbClr val="000000"/>
              </a:buClr>
              <a:buSzPts val="1200"/>
              <a:buFont typeface="Arial"/>
              <a:buChar char="•"/>
            </a:pPr>
            <a:r>
              <a:rPr i="1" lang="en-US"/>
              <a:t>We read the books three times at school because we want to develop the fluency. </a:t>
            </a:r>
            <a:endParaRPr/>
          </a:p>
          <a:p>
            <a:pPr indent="-171450" lvl="0" marL="171450" rtl="0" algn="l">
              <a:lnSpc>
                <a:spcPct val="100000"/>
              </a:lnSpc>
              <a:spcBef>
                <a:spcPts val="0"/>
              </a:spcBef>
              <a:spcAft>
                <a:spcPts val="0"/>
              </a:spcAft>
              <a:buClr>
                <a:srgbClr val="000000"/>
              </a:buClr>
              <a:buSzPts val="1200"/>
              <a:buFont typeface="Arial"/>
              <a:buChar char="•"/>
            </a:pPr>
            <a:r>
              <a:rPr i="1" lang="en-US"/>
              <a:t>The more children see words, the more they begin to read them automatically without having to sound them out.</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07" name="Google Shape;207;p2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endParaRPr/>
          </a:p>
          <a:p>
            <a:pPr indent="-171450" lvl="0" marL="171450" rtl="0" algn="l">
              <a:lnSpc>
                <a:spcPct val="100000"/>
              </a:lnSpc>
              <a:spcBef>
                <a:spcPts val="0"/>
              </a:spcBef>
              <a:spcAft>
                <a:spcPts val="0"/>
              </a:spcAft>
              <a:buClr>
                <a:srgbClr val="000000"/>
              </a:buClr>
              <a:buSzPts val="1200"/>
              <a:buFont typeface="Arial"/>
              <a:buChar char="•"/>
            </a:pPr>
            <a:r>
              <a:rPr b="0" lang="en-US">
                <a:latin typeface="Calibri"/>
                <a:ea typeface="Calibri"/>
                <a:cs typeface="Calibri"/>
                <a:sym typeface="Calibri"/>
              </a:rPr>
              <a:t>To introduce </a:t>
            </a:r>
            <a:r>
              <a:rPr lang="en-US">
                <a:latin typeface="Calibri"/>
                <a:ea typeface="Calibri"/>
                <a:cs typeface="Calibri"/>
                <a:sym typeface="Calibri"/>
              </a:rPr>
              <a:t>book matching</a:t>
            </a:r>
            <a:endParaRPr/>
          </a:p>
          <a:p>
            <a:pPr indent="-95250" lvl="0" marL="171450" rtl="0" algn="l">
              <a:lnSpc>
                <a:spcPct val="100000"/>
              </a:lnSpc>
              <a:spcBef>
                <a:spcPts val="0"/>
              </a:spcBef>
              <a:spcAft>
                <a:spcPts val="0"/>
              </a:spcAft>
              <a:buClr>
                <a:srgbClr val="000000"/>
              </a:buClr>
              <a:buSzPts val="1200"/>
              <a:buFont typeface="Arial"/>
              <a:buNone/>
            </a:pPr>
            <a:r>
              <a:t/>
            </a:r>
            <a:endParaRPr b="1">
              <a:latin typeface="Calibri"/>
              <a:ea typeface="Calibri"/>
              <a:cs typeface="Calibri"/>
              <a:sym typeface="Calibri"/>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Suggested script:</a:t>
            </a:r>
            <a:endParaRPr b="0">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i="1" lang="en-US"/>
              <a:t>We assess your child every six weeks to check progress. </a:t>
            </a:r>
            <a:endParaRPr/>
          </a:p>
          <a:p>
            <a:pPr indent="-171450" lvl="0" marL="171450" rtl="0" algn="l">
              <a:lnSpc>
                <a:spcPct val="100000"/>
              </a:lnSpc>
              <a:spcBef>
                <a:spcPts val="0"/>
              </a:spcBef>
              <a:spcAft>
                <a:spcPts val="0"/>
              </a:spcAft>
              <a:buClr>
                <a:srgbClr val="000000"/>
              </a:buClr>
              <a:buSzPts val="1200"/>
              <a:buFont typeface="Arial"/>
              <a:buChar char="•"/>
            </a:pPr>
            <a:r>
              <a:rPr i="1" lang="en-US"/>
              <a:t>Any child who needs extra support has Daily Keep-up sessions planned for them.</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18" name="Google Shape;218;p2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24" name="Google Shape;224;p2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endParaRPr/>
          </a:p>
          <a:p>
            <a:pPr indent="-171450" lvl="0" marL="171450" rtl="0" algn="l">
              <a:lnSpc>
                <a:spcPct val="100000"/>
              </a:lnSpc>
              <a:spcBef>
                <a:spcPts val="0"/>
              </a:spcBef>
              <a:spcAft>
                <a:spcPts val="0"/>
              </a:spcAft>
              <a:buClr>
                <a:srgbClr val="000000"/>
              </a:buClr>
              <a:buSzPts val="1200"/>
              <a:buFont typeface="Arial"/>
              <a:buChar char="•"/>
            </a:pPr>
            <a:r>
              <a:rPr b="0" lang="en-US">
                <a:latin typeface="Calibri"/>
                <a:ea typeface="Calibri"/>
                <a:cs typeface="Calibri"/>
                <a:sym typeface="Calibri"/>
              </a:rPr>
              <a:t>To introduce the process and format for reading at home</a:t>
            </a:r>
            <a:endParaRPr b="0"/>
          </a:p>
          <a:p>
            <a:pPr indent="-95250" lvl="0" marL="171450" rtl="0" algn="l">
              <a:lnSpc>
                <a:spcPct val="100000"/>
              </a:lnSpc>
              <a:spcBef>
                <a:spcPts val="0"/>
              </a:spcBef>
              <a:spcAft>
                <a:spcPts val="0"/>
              </a:spcAft>
              <a:buClr>
                <a:srgbClr val="000000"/>
              </a:buClr>
              <a:buSzPts val="1200"/>
              <a:buFont typeface="Arial"/>
              <a:buNone/>
            </a:pPr>
            <a:r>
              <a:t/>
            </a:r>
            <a:endParaRPr b="1">
              <a:latin typeface="Calibri"/>
              <a:ea typeface="Calibri"/>
              <a:cs typeface="Calibri"/>
              <a:sym typeface="Calibri"/>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Suggested script:</a:t>
            </a:r>
            <a:endParaRPr b="0">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i="1" lang="en-US"/>
              <a:t>As well as the ‘learning to read’ book that your child will bring home they will also bring home a book for sharing with you. </a:t>
            </a:r>
            <a:endParaRPr/>
          </a:p>
          <a:p>
            <a:pPr indent="-171450" lvl="0" marL="171450" rtl="0" algn="l">
              <a:lnSpc>
                <a:spcPct val="100000"/>
              </a:lnSpc>
              <a:spcBef>
                <a:spcPts val="0"/>
              </a:spcBef>
              <a:spcAft>
                <a:spcPts val="0"/>
              </a:spcAft>
              <a:buClr>
                <a:srgbClr val="000000"/>
              </a:buClr>
              <a:buSzPts val="1200"/>
              <a:buFont typeface="Arial"/>
              <a:buChar char="•"/>
            </a:pPr>
            <a:r>
              <a:rPr i="1" lang="en-US"/>
              <a:t>This shared book is SO important. This is how we are going to give them the WILL to read. </a:t>
            </a:r>
            <a:endParaRPr/>
          </a:p>
          <a:p>
            <a:pPr indent="-171450" lvl="0" marL="171450" rtl="0" algn="l">
              <a:lnSpc>
                <a:spcPct val="100000"/>
              </a:lnSpc>
              <a:spcBef>
                <a:spcPts val="0"/>
              </a:spcBef>
              <a:spcAft>
                <a:spcPts val="0"/>
              </a:spcAft>
              <a:buClr>
                <a:srgbClr val="000000"/>
              </a:buClr>
              <a:buSzPts val="1200"/>
              <a:buFont typeface="Arial"/>
              <a:buChar char="•"/>
            </a:pPr>
            <a:r>
              <a:rPr i="1" lang="en-US"/>
              <a:t>Please read with your child as often as you can – at least once a day if possible.</a:t>
            </a:r>
            <a:endParaRPr/>
          </a:p>
          <a:p>
            <a:pPr indent="0" lvl="0" marL="0" rtl="0" algn="l">
              <a:lnSpc>
                <a:spcPct val="100000"/>
              </a:lnSpc>
              <a:spcBef>
                <a:spcPts val="0"/>
              </a:spcBef>
              <a:spcAft>
                <a:spcPts val="0"/>
              </a:spcAft>
              <a:buSzPts val="1400"/>
              <a:buNone/>
            </a:pPr>
            <a:r>
              <a:t/>
            </a:r>
            <a:endParaRPr i="1"/>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38" name="Google Shape;238;p2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endParaRPr b="1">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lang="en-US">
                <a:latin typeface="Calibri"/>
                <a:ea typeface="Calibri"/>
                <a:cs typeface="Calibri"/>
                <a:sym typeface="Calibri"/>
              </a:rPr>
              <a:t>To give guidance on reading wordless books at home</a:t>
            </a:r>
            <a:endParaRPr/>
          </a:p>
          <a:p>
            <a:pPr indent="-95250" lvl="0" marL="171450" rtl="0" algn="l">
              <a:lnSpc>
                <a:spcPct val="100000"/>
              </a:lnSpc>
              <a:spcBef>
                <a:spcPts val="0"/>
              </a:spcBef>
              <a:spcAft>
                <a:spcPts val="0"/>
              </a:spcAft>
              <a:buClr>
                <a:srgbClr val="000000"/>
              </a:buClr>
              <a:buSzPts val="1200"/>
              <a:buFont typeface="Arial"/>
              <a:buNone/>
            </a:pPr>
            <a:r>
              <a:t/>
            </a:r>
            <a:endParaRPr b="1">
              <a:latin typeface="Calibri"/>
              <a:ea typeface="Calibri"/>
              <a:cs typeface="Calibri"/>
              <a:sym typeface="Calibri"/>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Notes:</a:t>
            </a:r>
            <a:endParaRPr b="0">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i="0" lang="en-US"/>
              <a:t>Read the slide.</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45" name="Google Shape;245;p2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endParaRPr/>
          </a:p>
          <a:p>
            <a:pPr indent="-171450" lvl="0" marL="171450" rtl="0" algn="l">
              <a:lnSpc>
                <a:spcPct val="100000"/>
              </a:lnSpc>
              <a:spcBef>
                <a:spcPts val="0"/>
              </a:spcBef>
              <a:spcAft>
                <a:spcPts val="0"/>
              </a:spcAft>
              <a:buClr>
                <a:srgbClr val="000000"/>
              </a:buClr>
              <a:buSzPts val="1200"/>
              <a:buFont typeface="Arial"/>
              <a:buChar char="•"/>
            </a:pPr>
            <a:r>
              <a:rPr lang="en-US">
                <a:latin typeface="Calibri"/>
                <a:ea typeface="Calibri"/>
                <a:cs typeface="Calibri"/>
                <a:sym typeface="Calibri"/>
              </a:rPr>
              <a:t>To give guidance on reading the decodable book at home</a:t>
            </a:r>
            <a:endParaRPr/>
          </a:p>
          <a:p>
            <a:pPr indent="-95250" lvl="0" marL="171450" rtl="0" algn="l">
              <a:lnSpc>
                <a:spcPct val="100000"/>
              </a:lnSpc>
              <a:spcBef>
                <a:spcPts val="0"/>
              </a:spcBef>
              <a:spcAft>
                <a:spcPts val="0"/>
              </a:spcAft>
              <a:buClr>
                <a:srgbClr val="000000"/>
              </a:buClr>
              <a:buSzPts val="1200"/>
              <a:buFont typeface="Arial"/>
              <a:buNone/>
            </a:pPr>
            <a:r>
              <a:t/>
            </a:r>
            <a:endParaRPr b="1">
              <a:latin typeface="Calibri"/>
              <a:ea typeface="Calibri"/>
              <a:cs typeface="Calibri"/>
              <a:sym typeface="Calibri"/>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Notes</a:t>
            </a:r>
            <a:endParaRPr b="0">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i="0" lang="en-US"/>
              <a:t>Read the slide.</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p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53" name="Google Shape;253;p2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endParaRPr/>
          </a:p>
          <a:p>
            <a:pPr indent="-171450" lvl="0" marL="171450" rtl="0" algn="l">
              <a:lnSpc>
                <a:spcPct val="100000"/>
              </a:lnSpc>
              <a:spcBef>
                <a:spcPts val="0"/>
              </a:spcBef>
              <a:spcAft>
                <a:spcPts val="0"/>
              </a:spcAft>
              <a:buClr>
                <a:srgbClr val="000000"/>
              </a:buClr>
              <a:buSzPts val="1200"/>
              <a:buFont typeface="Arial"/>
              <a:buChar char="•"/>
            </a:pPr>
            <a:r>
              <a:rPr lang="en-US">
                <a:latin typeface="Calibri"/>
                <a:ea typeface="Calibri"/>
                <a:cs typeface="Calibri"/>
                <a:sym typeface="Calibri"/>
              </a:rPr>
              <a:t>To give guidance on reading the shared book at home</a:t>
            </a:r>
            <a:endParaRPr/>
          </a:p>
          <a:p>
            <a:pPr indent="-95250" lvl="0" marL="171450" rtl="0" algn="l">
              <a:lnSpc>
                <a:spcPct val="100000"/>
              </a:lnSpc>
              <a:spcBef>
                <a:spcPts val="0"/>
              </a:spcBef>
              <a:spcAft>
                <a:spcPts val="0"/>
              </a:spcAft>
              <a:buClr>
                <a:srgbClr val="000000"/>
              </a:buClr>
              <a:buSzPts val="1200"/>
              <a:buFont typeface="Arial"/>
              <a:buNone/>
            </a:pPr>
            <a:r>
              <a:t/>
            </a:r>
            <a:endParaRPr b="1">
              <a:latin typeface="Calibri"/>
              <a:ea typeface="Calibri"/>
              <a:cs typeface="Calibri"/>
              <a:sym typeface="Calibri"/>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Notes:</a:t>
            </a:r>
            <a:endParaRPr b="0">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i="0" lang="en-US"/>
              <a:t>Read the slide.</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p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60" name="Google Shape;260;p2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endParaRPr/>
          </a:p>
          <a:p>
            <a:pPr indent="-171450" lvl="0" marL="171450" rtl="0" algn="l">
              <a:lnSpc>
                <a:spcPct val="100000"/>
              </a:lnSpc>
              <a:spcBef>
                <a:spcPts val="0"/>
              </a:spcBef>
              <a:spcAft>
                <a:spcPts val="0"/>
              </a:spcAft>
              <a:buClr>
                <a:srgbClr val="000000"/>
              </a:buClr>
              <a:buSzPts val="1200"/>
              <a:buFont typeface="Arial"/>
              <a:buChar char="•"/>
            </a:pPr>
            <a:r>
              <a:rPr lang="en-US">
                <a:latin typeface="Calibri"/>
                <a:ea typeface="Calibri"/>
                <a:cs typeface="Calibri"/>
                <a:sym typeface="Calibri"/>
              </a:rPr>
              <a:t>To give guidance on supporting phonics learning at home</a:t>
            </a:r>
            <a:endParaRPr/>
          </a:p>
          <a:p>
            <a:pPr indent="-95250" lvl="0" marL="171450" rtl="0" algn="l">
              <a:lnSpc>
                <a:spcPct val="100000"/>
              </a:lnSpc>
              <a:spcBef>
                <a:spcPts val="0"/>
              </a:spcBef>
              <a:spcAft>
                <a:spcPts val="0"/>
              </a:spcAft>
              <a:buClr>
                <a:srgbClr val="000000"/>
              </a:buClr>
              <a:buSzPts val="1200"/>
              <a:buFont typeface="Arial"/>
              <a:buNone/>
            </a:pPr>
            <a:r>
              <a:t/>
            </a:r>
            <a:endParaRPr b="1">
              <a:latin typeface="Calibri"/>
              <a:ea typeface="Calibri"/>
              <a:cs typeface="Calibri"/>
              <a:sym typeface="Calibri"/>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Suggested script:</a:t>
            </a:r>
            <a:endParaRPr b="0">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i="1" lang="en-US"/>
              <a:t>It is really important that you pronounce the sounds correctly at home if you are supporting your child. </a:t>
            </a:r>
            <a:endParaRPr/>
          </a:p>
          <a:p>
            <a:pPr indent="-171450" lvl="0" marL="171450" rtl="0" algn="l">
              <a:lnSpc>
                <a:spcPct val="100000"/>
              </a:lnSpc>
              <a:spcBef>
                <a:spcPts val="0"/>
              </a:spcBef>
              <a:spcAft>
                <a:spcPts val="0"/>
              </a:spcAft>
              <a:buClr>
                <a:srgbClr val="000000"/>
              </a:buClr>
              <a:buSzPts val="1200"/>
              <a:buFont typeface="Arial"/>
              <a:buChar char="•"/>
            </a:pPr>
            <a:r>
              <a:rPr i="1" lang="en-US"/>
              <a:t>Use the videos we saw earlier for support.</a:t>
            </a:r>
            <a:endParaRPr i="0"/>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p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68" name="Google Shape;268;p2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endParaRPr/>
          </a:p>
          <a:p>
            <a:pPr indent="-171450" lvl="0" marL="171450" rtl="0" algn="l">
              <a:lnSpc>
                <a:spcPct val="100000"/>
              </a:lnSpc>
              <a:spcBef>
                <a:spcPts val="0"/>
              </a:spcBef>
              <a:spcAft>
                <a:spcPts val="0"/>
              </a:spcAft>
              <a:buClr>
                <a:srgbClr val="000000"/>
              </a:buClr>
              <a:buSzPts val="1200"/>
              <a:buFont typeface="Arial"/>
              <a:buChar char="•"/>
            </a:pPr>
            <a:r>
              <a:rPr lang="en-US">
                <a:latin typeface="Calibri"/>
                <a:ea typeface="Calibri"/>
                <a:cs typeface="Calibri"/>
                <a:sym typeface="Calibri"/>
              </a:rPr>
              <a:t>To summarise key takeaways</a:t>
            </a:r>
            <a:endParaRPr/>
          </a:p>
          <a:p>
            <a:pPr indent="-95250" lvl="0" marL="171450" rtl="0" algn="l">
              <a:lnSpc>
                <a:spcPct val="100000"/>
              </a:lnSpc>
              <a:spcBef>
                <a:spcPts val="0"/>
              </a:spcBef>
              <a:spcAft>
                <a:spcPts val="0"/>
              </a:spcAft>
              <a:buClr>
                <a:srgbClr val="000000"/>
              </a:buClr>
              <a:buSzPts val="1200"/>
              <a:buFont typeface="Arial"/>
              <a:buNone/>
            </a:pPr>
            <a:r>
              <a:t/>
            </a:r>
            <a:endParaRPr b="1">
              <a:latin typeface="Calibri"/>
              <a:ea typeface="Calibri"/>
              <a:cs typeface="Calibri"/>
              <a:sym typeface="Calibri"/>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Suggested script:</a:t>
            </a:r>
            <a:endParaRPr b="0">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i="1" lang="en-US"/>
              <a:t>Celebrate your child’s success at school.</a:t>
            </a:r>
            <a:endParaRPr/>
          </a:p>
          <a:p>
            <a:pPr indent="-171450" lvl="0" marL="171450" rtl="0" algn="l">
              <a:lnSpc>
                <a:spcPct val="100000"/>
              </a:lnSpc>
              <a:spcBef>
                <a:spcPts val="0"/>
              </a:spcBef>
              <a:spcAft>
                <a:spcPts val="0"/>
              </a:spcAft>
              <a:buClr>
                <a:srgbClr val="000000"/>
              </a:buClr>
              <a:buSzPts val="1200"/>
              <a:buFont typeface="Arial"/>
              <a:buChar char="•"/>
            </a:pPr>
            <a:r>
              <a:rPr i="1" lang="en-US"/>
              <a:t>Make time for reading at home!</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76" name="Google Shape;276;p2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Slide purpose:</a:t>
            </a:r>
            <a:endParaRPr/>
          </a:p>
          <a:p>
            <a:pPr indent="-171450" lvl="0" marL="171450" rtl="0" algn="l">
              <a:lnSpc>
                <a:spcPct val="100000"/>
              </a:lnSpc>
              <a:spcBef>
                <a:spcPts val="0"/>
              </a:spcBef>
              <a:spcAft>
                <a:spcPts val="0"/>
              </a:spcAft>
              <a:buClr>
                <a:srgbClr val="000000"/>
              </a:buClr>
              <a:buSzPts val="1200"/>
              <a:buFont typeface="Arial"/>
              <a:buChar char="•"/>
            </a:pPr>
            <a:r>
              <a:rPr b="0" lang="en-US"/>
              <a:t>Key takeaways/</a:t>
            </a:r>
            <a:r>
              <a:rPr b="0" lang="en-US">
                <a:latin typeface="Calibri"/>
                <a:ea typeface="Calibri"/>
                <a:cs typeface="Calibri"/>
                <a:sym typeface="Calibri"/>
              </a:rPr>
              <a:t>f</a:t>
            </a:r>
            <a:r>
              <a:rPr lang="en-US">
                <a:latin typeface="Calibri"/>
                <a:ea typeface="Calibri"/>
                <a:cs typeface="Calibri"/>
                <a:sym typeface="Calibri"/>
              </a:rPr>
              <a:t>inal message</a:t>
            </a:r>
            <a:endParaRPr/>
          </a:p>
          <a:p>
            <a:pPr indent="-95250" lvl="0" marL="171450" rtl="0" algn="l">
              <a:lnSpc>
                <a:spcPct val="100000"/>
              </a:lnSpc>
              <a:spcBef>
                <a:spcPts val="0"/>
              </a:spcBef>
              <a:spcAft>
                <a:spcPts val="0"/>
              </a:spcAft>
              <a:buClr>
                <a:srgbClr val="000000"/>
              </a:buClr>
              <a:buSzPts val="1200"/>
              <a:buFont typeface="Arial"/>
              <a:buNone/>
            </a:pPr>
            <a:r>
              <a:t/>
            </a:r>
            <a:endParaRPr b="1">
              <a:latin typeface="Calibri"/>
              <a:ea typeface="Calibri"/>
              <a:cs typeface="Calibri"/>
              <a:sym typeface="Calibri"/>
            </a:endParaRPr>
          </a:p>
          <a:p>
            <a:pPr indent="0" lvl="0" marL="0" rtl="0" algn="l">
              <a:lnSpc>
                <a:spcPct val="100000"/>
              </a:lnSpc>
              <a:spcBef>
                <a:spcPts val="0"/>
              </a:spcBef>
              <a:spcAft>
                <a:spcPts val="0"/>
              </a:spcAft>
              <a:buClr>
                <a:srgbClr val="000000"/>
              </a:buClr>
              <a:buSzPts val="1200"/>
              <a:buFont typeface="Arial"/>
              <a:buNone/>
            </a:pPr>
            <a:r>
              <a:rPr b="1" lang="en-US">
                <a:latin typeface="Calibri"/>
                <a:ea typeface="Calibri"/>
                <a:cs typeface="Calibri"/>
                <a:sym typeface="Calibri"/>
              </a:rPr>
              <a:t>Notes:</a:t>
            </a:r>
            <a:endParaRPr b="0">
              <a:latin typeface="Calibri"/>
              <a:ea typeface="Calibri"/>
              <a:cs typeface="Calibri"/>
              <a:sym typeface="Calibri"/>
            </a:endParaRPr>
          </a:p>
          <a:p>
            <a:pPr indent="-171450" lvl="0" marL="171450" rtl="0" algn="l">
              <a:lnSpc>
                <a:spcPct val="100000"/>
              </a:lnSpc>
              <a:spcBef>
                <a:spcPts val="0"/>
              </a:spcBef>
              <a:spcAft>
                <a:spcPts val="0"/>
              </a:spcAft>
              <a:buClr>
                <a:srgbClr val="000000"/>
              </a:buClr>
              <a:buSzPts val="1200"/>
              <a:buFont typeface="Arial"/>
              <a:buChar char="•"/>
            </a:pPr>
            <a:r>
              <a:rPr i="0" lang="en-US"/>
              <a:t>Read the quote.</a:t>
            </a:r>
            <a:endParaRPr i="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8" name="Shape 8"/>
        <p:cNvGrpSpPr/>
        <p:nvPr/>
      </p:nvGrpSpPr>
      <p:grpSpPr>
        <a:xfrm>
          <a:off x="0" y="0"/>
          <a:ext cx="0" cy="0"/>
          <a:chOff x="0" y="0"/>
          <a:chExt cx="0" cy="0"/>
        </a:xfrm>
      </p:grpSpPr>
      <p:sp>
        <p:nvSpPr>
          <p:cNvPr id="9" name="Google Shape;9;p2"/>
          <p:cNvSpPr txBox="1"/>
          <p:nvPr>
            <p:ph idx="12" type="sldNum"/>
          </p:nvPr>
        </p:nvSpPr>
        <p:spPr>
          <a:xfrm>
            <a:off x="11088688" y="6403975"/>
            <a:ext cx="265112" cy="268288"/>
          </a:xfrm>
          <a:prstGeom prst="rect">
            <a:avLst/>
          </a:prstGeom>
          <a:noFill/>
          <a:ln>
            <a:noFill/>
          </a:ln>
        </p:spPr>
        <p:txBody>
          <a:bodyPr anchorCtr="0" anchor="ctr" bIns="45700" lIns="45700" spcFirstLastPara="1" rIns="45700"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13" name="Shape 13"/>
        <p:cNvGrpSpPr/>
        <p:nvPr/>
      </p:nvGrpSpPr>
      <p:grpSpPr>
        <a:xfrm>
          <a:off x="0" y="0"/>
          <a:ext cx="0" cy="0"/>
          <a:chOff x="0" y="0"/>
          <a:chExt cx="0" cy="0"/>
        </a:xfrm>
      </p:grpSpPr>
      <p:sp>
        <p:nvSpPr>
          <p:cNvPr id="14" name="Google Shape;14;p4"/>
          <p:cNvSpPr txBox="1"/>
          <p:nvPr>
            <p:ph idx="1" type="body"/>
          </p:nvPr>
        </p:nvSpPr>
        <p:spPr>
          <a:xfrm>
            <a:off x="1488003" y="2636912"/>
            <a:ext cx="9215995" cy="3168352"/>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120000"/>
              </a:lnSpc>
              <a:spcBef>
                <a:spcPts val="1000"/>
              </a:spcBef>
              <a:spcAft>
                <a:spcPts val="0"/>
              </a:spcAft>
              <a:buClr>
                <a:schemeClr val="lt1"/>
              </a:buClr>
              <a:buSzPts val="2600"/>
              <a:buFont typeface="Arial"/>
              <a:buNone/>
              <a:defRPr b="1" i="0" sz="2600" u="none" cap="none" strike="noStrike">
                <a:solidFill>
                  <a:schemeClr val="lt1"/>
                </a:solidFill>
                <a:latin typeface="Calibri"/>
                <a:ea typeface="Calibri"/>
                <a:cs typeface="Calibri"/>
                <a:sym typeface="Calibri"/>
              </a:defRPr>
            </a:lvl1pPr>
            <a:lvl2pPr indent="-228600" lvl="1" marL="914400" marR="0" rtl="0" algn="ctr">
              <a:lnSpc>
                <a:spcPct val="90000"/>
              </a:lnSpc>
              <a:spcBef>
                <a:spcPts val="500"/>
              </a:spcBef>
              <a:spcAft>
                <a:spcPts val="0"/>
              </a:spcAft>
              <a:buClr>
                <a:schemeClr val="dk1"/>
              </a:buClr>
              <a:buSzPts val="2200"/>
              <a:buFont typeface="Arial"/>
              <a:buNone/>
              <a:defRPr b="1" i="0" sz="2200" u="none" cap="none" strike="noStrike">
                <a:solidFill>
                  <a:schemeClr val="dk1"/>
                </a:solidFill>
                <a:latin typeface="Calibri"/>
                <a:ea typeface="Calibri"/>
                <a:cs typeface="Calibri"/>
                <a:sym typeface="Calibri"/>
              </a:defRPr>
            </a:lvl2pPr>
            <a:lvl3pPr indent="-228600" lvl="2" marL="1371600" marR="0" rtl="0" algn="ctr">
              <a:lnSpc>
                <a:spcPct val="90000"/>
              </a:lnSpc>
              <a:spcBef>
                <a:spcPts val="500"/>
              </a:spcBef>
              <a:spcAft>
                <a:spcPts val="0"/>
              </a:spcAft>
              <a:buClr>
                <a:schemeClr val="dk1"/>
              </a:buClr>
              <a:buSzPts val="2200"/>
              <a:buFont typeface="Arial"/>
              <a:buNone/>
              <a:defRPr b="1" i="0" sz="2200" u="none" cap="none" strike="noStrike">
                <a:solidFill>
                  <a:schemeClr val="dk1"/>
                </a:solidFill>
                <a:latin typeface="Calibri"/>
                <a:ea typeface="Calibri"/>
                <a:cs typeface="Calibri"/>
                <a:sym typeface="Calibri"/>
              </a:defRPr>
            </a:lvl3pPr>
            <a:lvl4pPr indent="-228600" lvl="3" marL="1828800" marR="0" rtl="0" algn="ctr">
              <a:lnSpc>
                <a:spcPct val="90000"/>
              </a:lnSpc>
              <a:spcBef>
                <a:spcPts val="500"/>
              </a:spcBef>
              <a:spcAft>
                <a:spcPts val="0"/>
              </a:spcAft>
              <a:buClr>
                <a:schemeClr val="dk1"/>
              </a:buClr>
              <a:buSzPts val="2200"/>
              <a:buFont typeface="Arial"/>
              <a:buNone/>
              <a:defRPr b="1" i="0" sz="2200" u="none" cap="none" strike="noStrike">
                <a:solidFill>
                  <a:schemeClr val="dk1"/>
                </a:solidFill>
                <a:latin typeface="Calibri"/>
                <a:ea typeface="Calibri"/>
                <a:cs typeface="Calibri"/>
                <a:sym typeface="Calibri"/>
              </a:defRPr>
            </a:lvl4pPr>
            <a:lvl5pPr indent="-228600" lvl="4" marL="2286000" marR="0" rtl="0" algn="ctr">
              <a:lnSpc>
                <a:spcPct val="90000"/>
              </a:lnSpc>
              <a:spcBef>
                <a:spcPts val="500"/>
              </a:spcBef>
              <a:spcAft>
                <a:spcPts val="0"/>
              </a:spcAft>
              <a:buClr>
                <a:schemeClr val="dk1"/>
              </a:buClr>
              <a:buSzPts val="2200"/>
              <a:buFont typeface="Arial"/>
              <a:buNone/>
              <a:defRPr b="1"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pic>
        <p:nvPicPr>
          <p:cNvPr id="15" name="Google Shape;15;p4"/>
          <p:cNvPicPr preferRelativeResize="0"/>
          <p:nvPr/>
        </p:nvPicPr>
        <p:blipFill rotWithShape="1">
          <a:blip r:embed="rId2">
            <a:alphaModFix/>
          </a:blip>
          <a:srcRect b="0" l="0" r="0" t="0"/>
          <a:stretch/>
        </p:blipFill>
        <p:spPr>
          <a:xfrm>
            <a:off x="479376" y="1916832"/>
            <a:ext cx="792088" cy="582685"/>
          </a:xfrm>
          <a:prstGeom prst="rect">
            <a:avLst/>
          </a:prstGeom>
          <a:noFill/>
          <a:ln>
            <a:noFill/>
          </a:ln>
        </p:spPr>
      </p:pic>
      <p:pic>
        <p:nvPicPr>
          <p:cNvPr id="16" name="Google Shape;16;p4"/>
          <p:cNvPicPr preferRelativeResize="0"/>
          <p:nvPr/>
        </p:nvPicPr>
        <p:blipFill rotWithShape="1">
          <a:blip r:embed="rId2">
            <a:alphaModFix/>
          </a:blip>
          <a:srcRect b="0" l="0" r="0" t="0"/>
          <a:stretch/>
        </p:blipFill>
        <p:spPr>
          <a:xfrm rot="10800000">
            <a:off x="10848528" y="5805264"/>
            <a:ext cx="792088" cy="582685"/>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7" name="Shape 17"/>
        <p:cNvGrpSpPr/>
        <p:nvPr/>
      </p:nvGrpSpPr>
      <p:grpSpPr>
        <a:xfrm>
          <a:off x="0" y="0"/>
          <a:ext cx="0" cy="0"/>
          <a:chOff x="0" y="0"/>
          <a:chExt cx="0" cy="0"/>
        </a:xfrm>
      </p:grpSpPr>
      <p:sp>
        <p:nvSpPr>
          <p:cNvPr id="18" name="Google Shape;18;p5"/>
          <p:cNvSpPr txBox="1"/>
          <p:nvPr>
            <p:ph idx="1" type="body"/>
          </p:nvPr>
        </p:nvSpPr>
        <p:spPr>
          <a:xfrm>
            <a:off x="479376" y="1916832"/>
            <a:ext cx="11161200" cy="4392600"/>
          </a:xfrm>
          <a:prstGeom prst="rect">
            <a:avLst/>
          </a:prstGeom>
          <a:noFill/>
          <a:ln>
            <a:noFill/>
          </a:ln>
        </p:spPr>
        <p:txBody>
          <a:bodyPr anchorCtr="0" anchor="t" bIns="45700" lIns="91425" spcFirstLastPara="1" rIns="91425" wrap="square" tIns="45700">
            <a:noAutofit/>
          </a:bodyPr>
          <a:lstStyle>
            <a:lvl1pPr indent="-406400" lvl="0" marL="457200" marR="0" algn="l">
              <a:lnSpc>
                <a:spcPct val="90000"/>
              </a:lnSpc>
              <a:spcBef>
                <a:spcPts val="1000"/>
              </a:spcBef>
              <a:spcAft>
                <a:spcPts val="0"/>
              </a:spcAft>
              <a:buClr>
                <a:srgbClr val="595959"/>
              </a:buClr>
              <a:buSzPts val="2800"/>
              <a:buFont typeface="Arial"/>
              <a:buChar char="•"/>
              <a:defRPr b="0" i="0" sz="2800" u="none" cap="none" strike="noStrike">
                <a:solidFill>
                  <a:srgbClr val="595959"/>
                </a:solidFill>
                <a:latin typeface="Calibri"/>
                <a:ea typeface="Calibri"/>
                <a:cs typeface="Calibri"/>
                <a:sym typeface="Calibri"/>
              </a:defRPr>
            </a:lvl1pPr>
            <a:lvl2pPr indent="-381000" lvl="1" marL="914400" marR="0" algn="l">
              <a:lnSpc>
                <a:spcPct val="90000"/>
              </a:lnSpc>
              <a:spcBef>
                <a:spcPts val="500"/>
              </a:spcBef>
              <a:spcAft>
                <a:spcPts val="0"/>
              </a:spcAft>
              <a:buClr>
                <a:srgbClr val="595959"/>
              </a:buClr>
              <a:buSzPts val="2400"/>
              <a:buFont typeface="Arial"/>
              <a:buChar char="•"/>
              <a:defRPr b="0" i="0" sz="2400" u="none" cap="none" strike="noStrike">
                <a:solidFill>
                  <a:srgbClr val="595959"/>
                </a:solidFill>
                <a:latin typeface="Calibri"/>
                <a:ea typeface="Calibri"/>
                <a:cs typeface="Calibri"/>
                <a:sym typeface="Calibri"/>
              </a:defRPr>
            </a:lvl2pPr>
            <a:lvl3pPr indent="-355600" lvl="2" marL="1371600" marR="0" algn="l">
              <a:lnSpc>
                <a:spcPct val="90000"/>
              </a:lnSpc>
              <a:spcBef>
                <a:spcPts val="5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3pPr>
            <a:lvl4pPr indent="-355600" lvl="3" marL="1828800" marR="0" algn="l">
              <a:lnSpc>
                <a:spcPct val="90000"/>
              </a:lnSpc>
              <a:spcBef>
                <a:spcPts val="5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4pPr>
            <a:lvl5pPr indent="-355600" lvl="4" marL="2286000" marR="0" algn="l">
              <a:lnSpc>
                <a:spcPct val="90000"/>
              </a:lnSpc>
              <a:spcBef>
                <a:spcPts val="5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9" name="Google Shape;19;p5"/>
          <p:cNvSpPr txBox="1"/>
          <p:nvPr>
            <p:ph type="title"/>
          </p:nvPr>
        </p:nvSpPr>
        <p:spPr>
          <a:xfrm>
            <a:off x="479376" y="332656"/>
            <a:ext cx="9793200" cy="1152000"/>
          </a:xfrm>
          <a:prstGeom prst="rect">
            <a:avLst/>
          </a:prstGeom>
          <a:noFill/>
          <a:ln>
            <a:noFill/>
          </a:ln>
        </p:spPr>
        <p:txBody>
          <a:bodyPr anchorCtr="0" anchor="b" bIns="45700" lIns="91425" spcFirstLastPara="1" rIns="91425" wrap="square" tIns="45700">
            <a:noAutofit/>
          </a:bodyPr>
          <a:lstStyle>
            <a:lvl1pPr lvl="0" marR="0" algn="l">
              <a:lnSpc>
                <a:spcPct val="90000"/>
              </a:lnSpc>
              <a:spcBef>
                <a:spcPts val="0"/>
              </a:spcBef>
              <a:spcAft>
                <a:spcPts val="0"/>
              </a:spcAft>
              <a:buClr>
                <a:srgbClr val="000000"/>
              </a:buClr>
              <a:buSzPts val="1400"/>
              <a:buFont typeface="Arial"/>
              <a:buNone/>
              <a:defRPr b="0" i="0" sz="4000" u="none" cap="none" strike="noStrike">
                <a:solidFill>
                  <a:schemeClr val="accent1"/>
                </a:solidFill>
                <a:latin typeface="Calibri"/>
                <a:ea typeface="Calibri"/>
                <a:cs typeface="Calibri"/>
                <a:sym typeface="Calibri"/>
              </a:defRPr>
            </a:lvl1pPr>
            <a:lvl2pPr lvl="1" marR="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2pPr>
            <a:lvl3pPr lvl="2" marR="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3pPr>
            <a:lvl4pPr lvl="3" marR="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4pPr>
            <a:lvl5pPr lvl="4" marR="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5pPr>
            <a:lvl6pPr lvl="5" marR="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6pPr>
            <a:lvl7pPr lvl="6" marR="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7pPr>
            <a:lvl8pPr lvl="7" marR="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8pPr>
            <a:lvl9pPr lvl="8" marR="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22" name="Shape 22"/>
        <p:cNvGrpSpPr/>
        <p:nvPr/>
      </p:nvGrpSpPr>
      <p:grpSpPr>
        <a:xfrm>
          <a:off x="0" y="0"/>
          <a:ext cx="0" cy="0"/>
          <a:chOff x="0" y="0"/>
          <a:chExt cx="0" cy="0"/>
        </a:xfrm>
      </p:grpSpPr>
      <p:sp>
        <p:nvSpPr>
          <p:cNvPr id="23" name="Google Shape;23;p7"/>
          <p:cNvSpPr txBox="1"/>
          <p:nvPr>
            <p:ph idx="1" type="body"/>
          </p:nvPr>
        </p:nvSpPr>
        <p:spPr>
          <a:xfrm>
            <a:off x="479376" y="1916832"/>
            <a:ext cx="11161240" cy="439248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rgbClr val="595959"/>
              </a:buClr>
              <a:buSzPts val="2800"/>
              <a:buFont typeface="Arial"/>
              <a:buChar char="•"/>
              <a:defRPr b="0" i="0" sz="2800" u="none" cap="none" strike="noStrike">
                <a:solidFill>
                  <a:srgbClr val="595959"/>
                </a:solidFill>
                <a:latin typeface="Calibri"/>
                <a:ea typeface="Calibri"/>
                <a:cs typeface="Calibri"/>
                <a:sym typeface="Calibri"/>
              </a:defRPr>
            </a:lvl1pPr>
            <a:lvl2pPr indent="-381000" lvl="1" marL="914400" marR="0" rtl="0" algn="l">
              <a:lnSpc>
                <a:spcPct val="90000"/>
              </a:lnSpc>
              <a:spcBef>
                <a:spcPts val="500"/>
              </a:spcBef>
              <a:spcAft>
                <a:spcPts val="0"/>
              </a:spcAft>
              <a:buClr>
                <a:srgbClr val="595959"/>
              </a:buClr>
              <a:buSzPts val="2400"/>
              <a:buFont typeface="Arial"/>
              <a:buChar char="•"/>
              <a:defRPr b="0" i="0" sz="2400" u="none" cap="none" strike="noStrike">
                <a:solidFill>
                  <a:srgbClr val="595959"/>
                </a:solidFill>
                <a:latin typeface="Calibri"/>
                <a:ea typeface="Calibri"/>
                <a:cs typeface="Calibri"/>
                <a:sym typeface="Calibri"/>
              </a:defRPr>
            </a:lvl2pPr>
            <a:lvl3pPr indent="-355600" lvl="2" marL="1371600" marR="0" rtl="0" algn="l">
              <a:lnSpc>
                <a:spcPct val="90000"/>
              </a:lnSpc>
              <a:spcBef>
                <a:spcPts val="5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3pPr>
            <a:lvl4pPr indent="-355600" lvl="3" marL="1828800" marR="0" rtl="0" algn="l">
              <a:lnSpc>
                <a:spcPct val="90000"/>
              </a:lnSpc>
              <a:spcBef>
                <a:spcPts val="5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4pPr>
            <a:lvl5pPr indent="-355600" lvl="4" marL="2286000" marR="0" rtl="0" algn="l">
              <a:lnSpc>
                <a:spcPct val="90000"/>
              </a:lnSpc>
              <a:spcBef>
                <a:spcPts val="5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4" name="Google Shape;24;p7"/>
          <p:cNvSpPr txBox="1"/>
          <p:nvPr>
            <p:ph type="title"/>
          </p:nvPr>
        </p:nvSpPr>
        <p:spPr>
          <a:xfrm>
            <a:off x="479376" y="332656"/>
            <a:ext cx="9793088" cy="1152128"/>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rgbClr val="000000"/>
              </a:buClr>
              <a:buSzPts val="1400"/>
              <a:buFont typeface="Arial"/>
              <a:buNone/>
              <a:defRPr b="0" i="0" sz="4000" u="none" cap="none" strike="noStrike">
                <a:solidFill>
                  <a:schemeClr val="accent1"/>
                </a:solidFill>
                <a:latin typeface="Calibri"/>
                <a:ea typeface="Calibri"/>
                <a:cs typeface="Calibri"/>
                <a:sym typeface="Calibri"/>
              </a:defRPr>
            </a:lvl1pPr>
            <a:lvl2pPr lvl="1"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2pPr>
            <a:lvl3pPr lvl="2"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3pPr>
            <a:lvl4pPr lvl="3"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4pPr>
            <a:lvl5pPr lvl="4"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5pPr>
            <a:lvl6pPr lvl="5"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6pPr>
            <a:lvl7pPr lvl="6"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7pPr>
            <a:lvl8pPr lvl="7"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8pPr>
            <a:lvl9pPr lvl="8"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25" name="Shape 25"/>
        <p:cNvGrpSpPr/>
        <p:nvPr/>
      </p:nvGrpSpPr>
      <p:grpSpPr>
        <a:xfrm>
          <a:off x="0" y="0"/>
          <a:ext cx="0" cy="0"/>
          <a:chOff x="0" y="0"/>
          <a:chExt cx="0" cy="0"/>
        </a:xfrm>
      </p:grpSpPr>
      <p:sp>
        <p:nvSpPr>
          <p:cNvPr id="26" name="Google Shape;26;p8"/>
          <p:cNvSpPr txBox="1"/>
          <p:nvPr>
            <p:ph idx="1" type="body"/>
          </p:nvPr>
        </p:nvSpPr>
        <p:spPr>
          <a:xfrm>
            <a:off x="479376" y="1916832"/>
            <a:ext cx="5256584" cy="439248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rgbClr val="595959"/>
              </a:buClr>
              <a:buSzPts val="2800"/>
              <a:buFont typeface="Arial"/>
              <a:buChar char="•"/>
              <a:defRPr b="0" i="0" sz="2800" u="none" cap="none" strike="noStrike">
                <a:solidFill>
                  <a:srgbClr val="595959"/>
                </a:solidFill>
                <a:latin typeface="Calibri"/>
                <a:ea typeface="Calibri"/>
                <a:cs typeface="Calibri"/>
                <a:sym typeface="Calibri"/>
              </a:defRPr>
            </a:lvl1pPr>
            <a:lvl2pPr indent="-381000" lvl="1" marL="914400" marR="0" rtl="0" algn="l">
              <a:lnSpc>
                <a:spcPct val="90000"/>
              </a:lnSpc>
              <a:spcBef>
                <a:spcPts val="500"/>
              </a:spcBef>
              <a:spcAft>
                <a:spcPts val="0"/>
              </a:spcAft>
              <a:buClr>
                <a:srgbClr val="595959"/>
              </a:buClr>
              <a:buSzPts val="2400"/>
              <a:buFont typeface="Arial"/>
              <a:buChar char="•"/>
              <a:defRPr b="0" i="0" sz="2400" u="none" cap="none" strike="noStrike">
                <a:solidFill>
                  <a:srgbClr val="595959"/>
                </a:solidFill>
                <a:latin typeface="Calibri"/>
                <a:ea typeface="Calibri"/>
                <a:cs typeface="Calibri"/>
                <a:sym typeface="Calibri"/>
              </a:defRPr>
            </a:lvl2pPr>
            <a:lvl3pPr indent="-355600" lvl="2" marL="1371600" marR="0" rtl="0" algn="l">
              <a:lnSpc>
                <a:spcPct val="90000"/>
              </a:lnSpc>
              <a:spcBef>
                <a:spcPts val="5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3pPr>
            <a:lvl4pPr indent="-355600" lvl="3" marL="1828800" marR="0" rtl="0" algn="l">
              <a:lnSpc>
                <a:spcPct val="90000"/>
              </a:lnSpc>
              <a:spcBef>
                <a:spcPts val="5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4pPr>
            <a:lvl5pPr indent="-355600" lvl="4" marL="2286000" marR="0" rtl="0" algn="l">
              <a:lnSpc>
                <a:spcPct val="90000"/>
              </a:lnSpc>
              <a:spcBef>
                <a:spcPts val="5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7" name="Google Shape;27;p8"/>
          <p:cNvSpPr txBox="1"/>
          <p:nvPr>
            <p:ph type="title"/>
          </p:nvPr>
        </p:nvSpPr>
        <p:spPr>
          <a:xfrm>
            <a:off x="479376" y="332656"/>
            <a:ext cx="9793088" cy="1152128"/>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rgbClr val="000000"/>
              </a:buClr>
              <a:buSzPts val="1400"/>
              <a:buFont typeface="Arial"/>
              <a:buNone/>
              <a:defRPr b="0" i="0" sz="4000" u="none" cap="none" strike="noStrike">
                <a:solidFill>
                  <a:schemeClr val="accent1"/>
                </a:solidFill>
                <a:latin typeface="Calibri"/>
                <a:ea typeface="Calibri"/>
                <a:cs typeface="Calibri"/>
                <a:sym typeface="Calibri"/>
              </a:defRPr>
            </a:lvl1pPr>
            <a:lvl2pPr lvl="1"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2pPr>
            <a:lvl3pPr lvl="2"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3pPr>
            <a:lvl4pPr lvl="3"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4pPr>
            <a:lvl5pPr lvl="4"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5pPr>
            <a:lvl6pPr lvl="5"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6pPr>
            <a:lvl7pPr lvl="6"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7pPr>
            <a:lvl8pPr lvl="7"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8pPr>
            <a:lvl9pPr lvl="8"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9pPr>
          </a:lstStyle>
          <a:p/>
        </p:txBody>
      </p:sp>
      <p:sp>
        <p:nvSpPr>
          <p:cNvPr id="28" name="Google Shape;28;p8"/>
          <p:cNvSpPr txBox="1"/>
          <p:nvPr>
            <p:ph idx="2" type="body"/>
          </p:nvPr>
        </p:nvSpPr>
        <p:spPr>
          <a:xfrm>
            <a:off x="6240016" y="1916832"/>
            <a:ext cx="5256584" cy="439248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rgbClr val="595959"/>
              </a:buClr>
              <a:buSzPts val="2800"/>
              <a:buFont typeface="Arial"/>
              <a:buChar char="•"/>
              <a:defRPr b="0" i="0" sz="2800" u="none" cap="none" strike="noStrike">
                <a:solidFill>
                  <a:srgbClr val="595959"/>
                </a:solidFill>
                <a:latin typeface="Calibri"/>
                <a:ea typeface="Calibri"/>
                <a:cs typeface="Calibri"/>
                <a:sym typeface="Calibri"/>
              </a:defRPr>
            </a:lvl1pPr>
            <a:lvl2pPr indent="-381000" lvl="1" marL="914400" marR="0" rtl="0" algn="l">
              <a:lnSpc>
                <a:spcPct val="90000"/>
              </a:lnSpc>
              <a:spcBef>
                <a:spcPts val="500"/>
              </a:spcBef>
              <a:spcAft>
                <a:spcPts val="0"/>
              </a:spcAft>
              <a:buClr>
                <a:srgbClr val="595959"/>
              </a:buClr>
              <a:buSzPts val="2400"/>
              <a:buFont typeface="Arial"/>
              <a:buChar char="•"/>
              <a:defRPr b="0" i="0" sz="2400" u="none" cap="none" strike="noStrike">
                <a:solidFill>
                  <a:srgbClr val="595959"/>
                </a:solidFill>
                <a:latin typeface="Calibri"/>
                <a:ea typeface="Calibri"/>
                <a:cs typeface="Calibri"/>
                <a:sym typeface="Calibri"/>
              </a:defRPr>
            </a:lvl2pPr>
            <a:lvl3pPr indent="-355600" lvl="2" marL="1371600" marR="0" rtl="0" algn="l">
              <a:lnSpc>
                <a:spcPct val="90000"/>
              </a:lnSpc>
              <a:spcBef>
                <a:spcPts val="5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3pPr>
            <a:lvl4pPr indent="-355600" lvl="3" marL="1828800" marR="0" rtl="0" algn="l">
              <a:lnSpc>
                <a:spcPct val="90000"/>
              </a:lnSpc>
              <a:spcBef>
                <a:spcPts val="5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4pPr>
            <a:lvl5pPr indent="-355600" lvl="4" marL="2286000" marR="0" rtl="0" algn="l">
              <a:lnSpc>
                <a:spcPct val="90000"/>
              </a:lnSpc>
              <a:spcBef>
                <a:spcPts val="5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29" name="Shape 29"/>
        <p:cNvGrpSpPr/>
        <p:nvPr/>
      </p:nvGrpSpPr>
      <p:grpSpPr>
        <a:xfrm>
          <a:off x="0" y="0"/>
          <a:ext cx="0" cy="0"/>
          <a:chOff x="0" y="0"/>
          <a:chExt cx="0" cy="0"/>
        </a:xfrm>
      </p:grpSpPr>
      <p:sp>
        <p:nvSpPr>
          <p:cNvPr id="30" name="Google Shape;30;p9"/>
          <p:cNvSpPr txBox="1"/>
          <p:nvPr>
            <p:ph idx="1" type="body"/>
          </p:nvPr>
        </p:nvSpPr>
        <p:spPr>
          <a:xfrm>
            <a:off x="479376" y="1916832"/>
            <a:ext cx="5256584" cy="439248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rgbClr val="595959"/>
              </a:buClr>
              <a:buSzPts val="2800"/>
              <a:buFont typeface="Arial"/>
              <a:buChar char="•"/>
              <a:defRPr b="0" i="0" sz="2800" u="none" cap="none" strike="noStrike">
                <a:solidFill>
                  <a:srgbClr val="595959"/>
                </a:solidFill>
                <a:latin typeface="Calibri"/>
                <a:ea typeface="Calibri"/>
                <a:cs typeface="Calibri"/>
                <a:sym typeface="Calibri"/>
              </a:defRPr>
            </a:lvl1pPr>
            <a:lvl2pPr indent="-381000" lvl="1" marL="914400" marR="0" rtl="0" algn="l">
              <a:lnSpc>
                <a:spcPct val="90000"/>
              </a:lnSpc>
              <a:spcBef>
                <a:spcPts val="500"/>
              </a:spcBef>
              <a:spcAft>
                <a:spcPts val="0"/>
              </a:spcAft>
              <a:buClr>
                <a:srgbClr val="595959"/>
              </a:buClr>
              <a:buSzPts val="2400"/>
              <a:buFont typeface="Arial"/>
              <a:buChar char="•"/>
              <a:defRPr b="0" i="0" sz="2400" u="none" cap="none" strike="noStrike">
                <a:solidFill>
                  <a:srgbClr val="595959"/>
                </a:solidFill>
                <a:latin typeface="Calibri"/>
                <a:ea typeface="Calibri"/>
                <a:cs typeface="Calibri"/>
                <a:sym typeface="Calibri"/>
              </a:defRPr>
            </a:lvl2pPr>
            <a:lvl3pPr indent="-355600" lvl="2" marL="1371600" marR="0" rtl="0" algn="l">
              <a:lnSpc>
                <a:spcPct val="90000"/>
              </a:lnSpc>
              <a:spcBef>
                <a:spcPts val="5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3pPr>
            <a:lvl4pPr indent="-355600" lvl="3" marL="1828800" marR="0" rtl="0" algn="l">
              <a:lnSpc>
                <a:spcPct val="90000"/>
              </a:lnSpc>
              <a:spcBef>
                <a:spcPts val="5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4pPr>
            <a:lvl5pPr indent="-355600" lvl="4" marL="2286000" marR="0" rtl="0" algn="l">
              <a:lnSpc>
                <a:spcPct val="90000"/>
              </a:lnSpc>
              <a:spcBef>
                <a:spcPts val="5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1" name="Google Shape;31;p9"/>
          <p:cNvSpPr txBox="1"/>
          <p:nvPr>
            <p:ph type="title"/>
          </p:nvPr>
        </p:nvSpPr>
        <p:spPr>
          <a:xfrm>
            <a:off x="479376" y="332656"/>
            <a:ext cx="9793088" cy="1152128"/>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rgbClr val="000000"/>
              </a:buClr>
              <a:buSzPts val="1400"/>
              <a:buFont typeface="Arial"/>
              <a:buNone/>
              <a:defRPr b="0" i="0" sz="4000" u="none" cap="none" strike="noStrike">
                <a:solidFill>
                  <a:schemeClr val="accent1"/>
                </a:solidFill>
                <a:latin typeface="Calibri"/>
                <a:ea typeface="Calibri"/>
                <a:cs typeface="Calibri"/>
                <a:sym typeface="Calibri"/>
              </a:defRPr>
            </a:lvl1pPr>
            <a:lvl2pPr lvl="1"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2pPr>
            <a:lvl3pPr lvl="2"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3pPr>
            <a:lvl4pPr lvl="3"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4pPr>
            <a:lvl5pPr lvl="4"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5pPr>
            <a:lvl6pPr lvl="5"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6pPr>
            <a:lvl7pPr lvl="6"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7pPr>
            <a:lvl8pPr lvl="7"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8pPr>
            <a:lvl9pPr lvl="8"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9pPr>
          </a:lstStyle>
          <a:p/>
        </p:txBody>
      </p:sp>
      <p:sp>
        <p:nvSpPr>
          <p:cNvPr id="32" name="Google Shape;32;p9"/>
          <p:cNvSpPr/>
          <p:nvPr>
            <p:ph idx="2" type="pic"/>
          </p:nvPr>
        </p:nvSpPr>
        <p:spPr>
          <a:xfrm>
            <a:off x="6096000" y="1916113"/>
            <a:ext cx="5473700" cy="4392612"/>
          </a:xfrm>
          <a:prstGeom prst="rect">
            <a:avLst/>
          </a:prstGeom>
          <a:noFill/>
          <a:ln>
            <a:no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33" name="Shape 33"/>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ustom Layout">
  <p:cSld name="1_Custom Layout">
    <p:spTree>
      <p:nvGrpSpPr>
        <p:cNvPr id="34" name="Shape 34"/>
        <p:cNvGrpSpPr/>
        <p:nvPr/>
      </p:nvGrpSpPr>
      <p:grpSpPr>
        <a:xfrm>
          <a:off x="0" y="0"/>
          <a:ext cx="0" cy="0"/>
          <a:chOff x="0" y="0"/>
          <a:chExt cx="0" cy="0"/>
        </a:xfrm>
      </p:grpSpPr>
      <p:sp>
        <p:nvSpPr>
          <p:cNvPr id="35" name="Google Shape;35;p11"/>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1pPr>
            <a:lvl2pPr lvl="1"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2pPr>
            <a:lvl3pPr lvl="2"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3pPr>
            <a:lvl4pPr lvl="3"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4pPr>
            <a:lvl5pPr lvl="4"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5pPr>
            <a:lvl6pPr lvl="5"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6pPr>
            <a:lvl7pPr lvl="6"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7pPr>
            <a:lvl8pPr lvl="7"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8pPr>
            <a:lvl9pPr lvl="8"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36" name="Shape 36"/>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13"/>
          <p:cNvSpPr txBox="1"/>
          <p:nvPr>
            <p:ph type="title"/>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1pPr>
            <a:lvl2pPr lvl="1"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2pPr>
            <a:lvl3pPr lvl="2"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3pPr>
            <a:lvl4pPr lvl="3"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4pPr>
            <a:lvl5pPr lvl="4"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5pPr>
            <a:lvl6pPr lvl="5"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6pPr>
            <a:lvl7pPr lvl="6"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7pPr>
            <a:lvl8pPr lvl="7"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8pPr>
            <a:lvl9pPr lvl="8" marR="0" rtl="0" algn="l">
              <a:lnSpc>
                <a:spcPct val="9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9pPr>
          </a:lstStyle>
          <a:p/>
        </p:txBody>
      </p:sp>
      <p:sp>
        <p:nvSpPr>
          <p:cNvPr id="39" name="Google Shape;39;p13"/>
          <p:cNvSpPr txBox="1"/>
          <p:nvPr>
            <p:ph idx="1" type="body"/>
          </p:nvPr>
        </p:nvSpPr>
        <p:spPr>
          <a:xfrm>
            <a:off x="1257300" y="2286000"/>
            <a:ext cx="4791456" cy="36195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0" name="Google Shape;40;p13"/>
          <p:cNvSpPr txBox="1"/>
          <p:nvPr>
            <p:ph idx="2" type="body"/>
          </p:nvPr>
        </p:nvSpPr>
        <p:spPr>
          <a:xfrm>
            <a:off x="6647795" y="2286000"/>
            <a:ext cx="4791456" cy="36195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1" name="Google Shape;41;p13"/>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9pPr>
          </a:lstStyle>
          <a:p/>
        </p:txBody>
      </p:sp>
      <p:sp>
        <p:nvSpPr>
          <p:cNvPr id="42" name="Google Shape;42;p13"/>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9pPr>
          </a:lstStyle>
          <a:p/>
        </p:txBody>
      </p:sp>
      <p:sp>
        <p:nvSpPr>
          <p:cNvPr id="43" name="Google Shape;43;p13"/>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accent3"/>
        </a:solidFill>
      </p:bgPr>
    </p:bg>
    <p:spTree>
      <p:nvGrpSpPr>
        <p:cNvPr id="46" name="Shape 46"/>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p:cSld name="1_Blank">
    <p:bg>
      <p:bgPr>
        <a:solidFill>
          <a:schemeClr val="accent2"/>
        </a:solidFill>
      </p:bgPr>
    </p:bg>
    <p:spTree>
      <p:nvGrpSpPr>
        <p:cNvPr id="47" name="Shape 47"/>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Blank">
  <p:cSld name="2_Blank">
    <p:bg>
      <p:bgPr>
        <a:solidFill>
          <a:schemeClr val="accent6"/>
        </a:solidFill>
      </p:bgPr>
    </p:bg>
    <p:spTree>
      <p:nvGrpSpPr>
        <p:cNvPr id="48" name="Shape 48"/>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solidFill>
          <a:schemeClr val="accent4"/>
        </a:solidFill>
      </p:bgPr>
    </p:bg>
    <p:spTree>
      <p:nvGrpSpPr>
        <p:cNvPr id="49" name="Shape 49"/>
        <p:cNvGrpSpPr/>
        <p:nvPr/>
      </p:nvGrpSpPr>
      <p:grpSpPr>
        <a:xfrm>
          <a:off x="0" y="0"/>
          <a:ext cx="0" cy="0"/>
          <a:chOff x="0" y="0"/>
          <a:chExt cx="0" cy="0"/>
        </a:xfrm>
      </p:grpSpPr>
      <p:sp>
        <p:nvSpPr>
          <p:cNvPr id="50" name="Google Shape;50;p18"/>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54" name="Shape 54"/>
        <p:cNvGrpSpPr/>
        <p:nvPr/>
      </p:nvGrpSpPr>
      <p:grpSpPr>
        <a:xfrm>
          <a:off x="0" y="0"/>
          <a:ext cx="0" cy="0"/>
          <a:chOff x="0" y="0"/>
          <a:chExt cx="0" cy="0"/>
        </a:xfrm>
      </p:grpSpPr>
      <p:sp>
        <p:nvSpPr>
          <p:cNvPr id="55" name="Google Shape;55;p20"/>
          <p:cNvSpPr txBox="1"/>
          <p:nvPr>
            <p:ph idx="1" type="body"/>
          </p:nvPr>
        </p:nvSpPr>
        <p:spPr>
          <a:xfrm>
            <a:off x="1488003" y="2636912"/>
            <a:ext cx="9215995" cy="3168352"/>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120000"/>
              </a:lnSpc>
              <a:spcBef>
                <a:spcPts val="1000"/>
              </a:spcBef>
              <a:spcAft>
                <a:spcPts val="0"/>
              </a:spcAft>
              <a:buClr>
                <a:schemeClr val="lt1"/>
              </a:buClr>
              <a:buSzPts val="2600"/>
              <a:buFont typeface="Arial"/>
              <a:buNone/>
              <a:defRPr b="1" i="0" sz="2600" u="none" cap="none" strike="noStrike">
                <a:solidFill>
                  <a:schemeClr val="lt1"/>
                </a:solidFill>
                <a:latin typeface="Calibri"/>
                <a:ea typeface="Calibri"/>
                <a:cs typeface="Calibri"/>
                <a:sym typeface="Calibri"/>
              </a:defRPr>
            </a:lvl1pPr>
            <a:lvl2pPr indent="-228600" lvl="1" marL="914400" marR="0" rtl="0" algn="ctr">
              <a:lnSpc>
                <a:spcPct val="90000"/>
              </a:lnSpc>
              <a:spcBef>
                <a:spcPts val="500"/>
              </a:spcBef>
              <a:spcAft>
                <a:spcPts val="0"/>
              </a:spcAft>
              <a:buClr>
                <a:schemeClr val="dk1"/>
              </a:buClr>
              <a:buSzPts val="2200"/>
              <a:buFont typeface="Arial"/>
              <a:buNone/>
              <a:defRPr b="1" i="0" sz="2200" u="none" cap="none" strike="noStrike">
                <a:solidFill>
                  <a:schemeClr val="dk1"/>
                </a:solidFill>
                <a:latin typeface="Calibri"/>
                <a:ea typeface="Calibri"/>
                <a:cs typeface="Calibri"/>
                <a:sym typeface="Calibri"/>
              </a:defRPr>
            </a:lvl2pPr>
            <a:lvl3pPr indent="-228600" lvl="2" marL="1371600" marR="0" rtl="0" algn="ctr">
              <a:lnSpc>
                <a:spcPct val="90000"/>
              </a:lnSpc>
              <a:spcBef>
                <a:spcPts val="500"/>
              </a:spcBef>
              <a:spcAft>
                <a:spcPts val="0"/>
              </a:spcAft>
              <a:buClr>
                <a:schemeClr val="dk1"/>
              </a:buClr>
              <a:buSzPts val="2200"/>
              <a:buFont typeface="Arial"/>
              <a:buNone/>
              <a:defRPr b="1" i="0" sz="2200" u="none" cap="none" strike="noStrike">
                <a:solidFill>
                  <a:schemeClr val="dk1"/>
                </a:solidFill>
                <a:latin typeface="Calibri"/>
                <a:ea typeface="Calibri"/>
                <a:cs typeface="Calibri"/>
                <a:sym typeface="Calibri"/>
              </a:defRPr>
            </a:lvl3pPr>
            <a:lvl4pPr indent="-228600" lvl="3" marL="1828800" marR="0" rtl="0" algn="ctr">
              <a:lnSpc>
                <a:spcPct val="90000"/>
              </a:lnSpc>
              <a:spcBef>
                <a:spcPts val="500"/>
              </a:spcBef>
              <a:spcAft>
                <a:spcPts val="0"/>
              </a:spcAft>
              <a:buClr>
                <a:schemeClr val="dk1"/>
              </a:buClr>
              <a:buSzPts val="2200"/>
              <a:buFont typeface="Arial"/>
              <a:buNone/>
              <a:defRPr b="1" i="0" sz="2200" u="none" cap="none" strike="noStrike">
                <a:solidFill>
                  <a:schemeClr val="dk1"/>
                </a:solidFill>
                <a:latin typeface="Calibri"/>
                <a:ea typeface="Calibri"/>
                <a:cs typeface="Calibri"/>
                <a:sym typeface="Calibri"/>
              </a:defRPr>
            </a:lvl4pPr>
            <a:lvl5pPr indent="-228600" lvl="4" marL="2286000" marR="0" rtl="0" algn="ctr">
              <a:lnSpc>
                <a:spcPct val="90000"/>
              </a:lnSpc>
              <a:spcBef>
                <a:spcPts val="500"/>
              </a:spcBef>
              <a:spcAft>
                <a:spcPts val="0"/>
              </a:spcAft>
              <a:buClr>
                <a:schemeClr val="dk1"/>
              </a:buClr>
              <a:buSzPts val="2200"/>
              <a:buFont typeface="Arial"/>
              <a:buNone/>
              <a:defRPr b="1"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pic>
        <p:nvPicPr>
          <p:cNvPr id="56" name="Google Shape;56;p20"/>
          <p:cNvPicPr preferRelativeResize="0"/>
          <p:nvPr/>
        </p:nvPicPr>
        <p:blipFill rotWithShape="1">
          <a:blip r:embed="rId2">
            <a:alphaModFix/>
          </a:blip>
          <a:srcRect b="0" l="0" r="0" t="0"/>
          <a:stretch/>
        </p:blipFill>
        <p:spPr>
          <a:xfrm>
            <a:off x="479376" y="1916832"/>
            <a:ext cx="792088" cy="582685"/>
          </a:xfrm>
          <a:prstGeom prst="rect">
            <a:avLst/>
          </a:prstGeom>
          <a:noFill/>
          <a:ln>
            <a:noFill/>
          </a:ln>
        </p:spPr>
      </p:pic>
      <p:pic>
        <p:nvPicPr>
          <p:cNvPr id="57" name="Google Shape;57;p20"/>
          <p:cNvPicPr preferRelativeResize="0"/>
          <p:nvPr/>
        </p:nvPicPr>
        <p:blipFill rotWithShape="1">
          <a:blip r:embed="rId2">
            <a:alphaModFix/>
          </a:blip>
          <a:srcRect b="0" l="0" r="0" t="0"/>
          <a:stretch/>
        </p:blipFill>
        <p:spPr>
          <a:xfrm rot="10800000">
            <a:off x="10848528" y="5805264"/>
            <a:ext cx="792088" cy="582685"/>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theme" Target="../theme/theme4.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5.xml"/></Relationships>
</file>

<file path=ppt/slideMasters/_rels/slideMaster3.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4.xml"/><Relationship Id="rId3" Type="http://schemas.openxmlformats.org/officeDocument/2006/relationships/slideLayout" Target="../slideLayouts/slideLayout5.xml"/><Relationship Id="rId4" Type="http://schemas.openxmlformats.org/officeDocument/2006/relationships/slideLayout" Target="../slideLayouts/slideLayout6.xml"/><Relationship Id="rId9" Type="http://schemas.openxmlformats.org/officeDocument/2006/relationships/theme" Target="../theme/theme3.xml"/><Relationship Id="rId5" Type="http://schemas.openxmlformats.org/officeDocument/2006/relationships/slideLayout" Target="../slideLayouts/slideLayout7.xml"/><Relationship Id="rId6" Type="http://schemas.openxmlformats.org/officeDocument/2006/relationships/slideLayout" Target="../slideLayouts/slideLayout8.xml"/><Relationship Id="rId7" Type="http://schemas.openxmlformats.org/officeDocument/2006/relationships/slideLayout" Target="../slideLayouts/slideLayout9.xml"/><Relationship Id="rId8" Type="http://schemas.openxmlformats.org/officeDocument/2006/relationships/slideLayout" Target="../slideLayouts/slideLayout10.xml"/></Relationships>
</file>

<file path=ppt/slideMasters/_rels/slideMaster4.xml.rels><?xml version="1.0" encoding="UTF-8" standalone="yes"?><Relationships xmlns="http://schemas.openxmlformats.org/package/2006/relationships"><Relationship Id="rId1" Type="http://schemas.openxmlformats.org/officeDocument/2006/relationships/image" Target="../media/image20.png"/><Relationship Id="rId2" Type="http://schemas.openxmlformats.org/officeDocument/2006/relationships/slideLayout" Target="../slideLayouts/slideLayout11.xml"/><Relationship Id="rId3" Type="http://schemas.openxmlformats.org/officeDocument/2006/relationships/slideLayout" Target="../slideLayouts/slideLayout12.xml"/><Relationship Id="rId4" Type="http://schemas.openxmlformats.org/officeDocument/2006/relationships/slideLayout" Target="../slideLayouts/slideLayout13.xml"/><Relationship Id="rId5" Type="http://schemas.openxmlformats.org/officeDocument/2006/relationships/slideLayout" Target="../slideLayouts/slideLayout14.xml"/><Relationship Id="rId6" Type="http://schemas.openxmlformats.org/officeDocument/2006/relationships/theme" Target="../theme/theme6.xml"/></Relationships>
</file>

<file path=ppt/slideMasters/_rels/slideMaster5.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5.xml"/><Relationship Id="rId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 name="Shape 5"/>
        <p:cNvGrpSpPr/>
        <p:nvPr/>
      </p:nvGrpSpPr>
      <p:grpSpPr>
        <a:xfrm>
          <a:off x="0" y="0"/>
          <a:ext cx="0" cy="0"/>
          <a:chOff x="0" y="0"/>
          <a:chExt cx="0" cy="0"/>
        </a:xfrm>
      </p:grpSpPr>
      <p:sp>
        <p:nvSpPr>
          <p:cNvPr id="6" name="Google Shape;6;p1"/>
          <p:cNvSpPr txBox="1"/>
          <p:nvPr>
            <p:ph idx="12" type="sldNum"/>
          </p:nvPr>
        </p:nvSpPr>
        <p:spPr>
          <a:xfrm>
            <a:off x="11088688" y="6403975"/>
            <a:ext cx="265112" cy="268288"/>
          </a:xfrm>
          <a:prstGeom prst="rect">
            <a:avLst/>
          </a:prstGeom>
          <a:noFill/>
          <a:ln>
            <a:noFill/>
          </a:ln>
        </p:spPr>
        <p:txBody>
          <a:bodyPr anchorCtr="0" anchor="ctr" bIns="45700" lIns="45700" spcFirstLastPara="1" rIns="45700"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pic>
        <p:nvPicPr>
          <p:cNvPr id="7" name="Google Shape;7;p1"/>
          <p:cNvPicPr preferRelativeResize="0"/>
          <p:nvPr/>
        </p:nvPicPr>
        <p:blipFill rotWithShape="1">
          <a:blip r:embed="rId1">
            <a:alphaModFix/>
          </a:blip>
          <a:srcRect b="0" l="0" r="0" t="0"/>
          <a:stretch/>
        </p:blipFill>
        <p:spPr>
          <a:xfrm>
            <a:off x="0" y="0"/>
            <a:ext cx="12192000" cy="68580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 name="Shape 10"/>
        <p:cNvGrpSpPr/>
        <p:nvPr/>
      </p:nvGrpSpPr>
      <p:grpSpPr>
        <a:xfrm>
          <a:off x="0" y="0"/>
          <a:ext cx="0" cy="0"/>
          <a:chOff x="0" y="0"/>
          <a:chExt cx="0" cy="0"/>
        </a:xfrm>
      </p:grpSpPr>
      <p:pic>
        <p:nvPicPr>
          <p:cNvPr id="11" name="Google Shape;11;p3"/>
          <p:cNvPicPr preferRelativeResize="0"/>
          <p:nvPr/>
        </p:nvPicPr>
        <p:blipFill rotWithShape="1">
          <a:blip r:embed="rId1">
            <a:alphaModFix/>
          </a:blip>
          <a:srcRect b="0" l="0" r="0" t="0"/>
          <a:stretch/>
        </p:blipFill>
        <p:spPr>
          <a:xfrm>
            <a:off x="10704512" y="260648"/>
            <a:ext cx="1224136" cy="1224136"/>
          </a:xfrm>
          <a:prstGeom prst="rect">
            <a:avLst/>
          </a:prstGeom>
          <a:noFill/>
          <a:ln>
            <a:noFill/>
          </a:ln>
        </p:spPr>
      </p:pic>
      <p:sp>
        <p:nvSpPr>
          <p:cNvPr id="12" name="Google Shape;12;p3"/>
          <p:cNvSpPr/>
          <p:nvPr/>
        </p:nvSpPr>
        <p:spPr>
          <a:xfrm>
            <a:off x="227348" y="1628800"/>
            <a:ext cx="11737304" cy="4968552"/>
          </a:xfrm>
          <a:prstGeom prst="roundRect">
            <a:avLst>
              <a:gd fmla="val 5021" name="adj"/>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 name="Shape 20"/>
        <p:cNvGrpSpPr/>
        <p:nvPr/>
      </p:nvGrpSpPr>
      <p:grpSpPr>
        <a:xfrm>
          <a:off x="0" y="0"/>
          <a:ext cx="0" cy="0"/>
          <a:chOff x="0" y="0"/>
          <a:chExt cx="0" cy="0"/>
        </a:xfrm>
      </p:grpSpPr>
      <p:pic>
        <p:nvPicPr>
          <p:cNvPr id="21" name="Google Shape;21;p6"/>
          <p:cNvPicPr preferRelativeResize="0"/>
          <p:nvPr/>
        </p:nvPicPr>
        <p:blipFill rotWithShape="1">
          <a:blip r:embed="rId1">
            <a:alphaModFix/>
          </a:blip>
          <a:srcRect b="0" l="0" r="0" t="0"/>
          <a:stretch/>
        </p:blipFill>
        <p:spPr>
          <a:xfrm>
            <a:off x="10704512" y="260648"/>
            <a:ext cx="1224136" cy="1224136"/>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51" r:id="rId2"/>
    <p:sldLayoutId id="2147483652" r:id="rId3"/>
    <p:sldLayoutId id="2147483653" r:id="rId4"/>
    <p:sldLayoutId id="2147483654" r:id="rId5"/>
    <p:sldLayoutId id="2147483655" r:id="rId6"/>
    <p:sldLayoutId id="2147483656" r:id="rId7"/>
    <p:sldLayoutId id="2147483657" r:id="rId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4" name="Shape 44"/>
        <p:cNvGrpSpPr/>
        <p:nvPr/>
      </p:nvGrpSpPr>
      <p:grpSpPr>
        <a:xfrm>
          <a:off x="0" y="0"/>
          <a:ext cx="0" cy="0"/>
          <a:chOff x="0" y="0"/>
          <a:chExt cx="0" cy="0"/>
        </a:xfrm>
      </p:grpSpPr>
      <p:pic>
        <p:nvPicPr>
          <p:cNvPr id="45" name="Google Shape;45;p14"/>
          <p:cNvPicPr preferRelativeResize="0"/>
          <p:nvPr/>
        </p:nvPicPr>
        <p:blipFill rotWithShape="1">
          <a:blip r:embed="rId1">
            <a:alphaModFix/>
          </a:blip>
          <a:srcRect b="0" l="0" r="0" t="0"/>
          <a:stretch/>
        </p:blipFill>
        <p:spPr>
          <a:xfrm>
            <a:off x="10683293" y="260648"/>
            <a:ext cx="1266574" cy="12600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58" r:id="rId2"/>
    <p:sldLayoutId id="2147483659" r:id="rId3"/>
    <p:sldLayoutId id="2147483660" r:id="rId4"/>
    <p:sldLayoutId id="2147483661" r:id="rId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1" name="Shape 51"/>
        <p:cNvGrpSpPr/>
        <p:nvPr/>
      </p:nvGrpSpPr>
      <p:grpSpPr>
        <a:xfrm>
          <a:off x="0" y="0"/>
          <a:ext cx="0" cy="0"/>
          <a:chOff x="0" y="0"/>
          <a:chExt cx="0" cy="0"/>
        </a:xfrm>
      </p:grpSpPr>
      <p:pic>
        <p:nvPicPr>
          <p:cNvPr id="52" name="Google Shape;52;p19"/>
          <p:cNvPicPr preferRelativeResize="0"/>
          <p:nvPr/>
        </p:nvPicPr>
        <p:blipFill rotWithShape="1">
          <a:blip r:embed="rId1">
            <a:alphaModFix/>
          </a:blip>
          <a:srcRect b="0" l="0" r="0" t="0"/>
          <a:stretch/>
        </p:blipFill>
        <p:spPr>
          <a:xfrm>
            <a:off x="10704512" y="260648"/>
            <a:ext cx="1224136" cy="1224136"/>
          </a:xfrm>
          <a:prstGeom prst="rect">
            <a:avLst/>
          </a:prstGeom>
          <a:noFill/>
          <a:ln>
            <a:noFill/>
          </a:ln>
        </p:spPr>
      </p:pic>
      <p:sp>
        <p:nvSpPr>
          <p:cNvPr id="53" name="Google Shape;53;p19"/>
          <p:cNvSpPr/>
          <p:nvPr/>
        </p:nvSpPr>
        <p:spPr>
          <a:xfrm>
            <a:off x="227348" y="1628800"/>
            <a:ext cx="11737304" cy="4968552"/>
          </a:xfrm>
          <a:prstGeom prst="roundRect">
            <a:avLst>
              <a:gd fmla="val 5021" name="adj"/>
            </a:avLst>
          </a:pr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62"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9.jpg"/><Relationship Id="rId4" Type="http://schemas.openxmlformats.org/officeDocument/2006/relationships/image" Target="../media/image6.jpg"/><Relationship Id="rId5" Type="http://schemas.openxmlformats.org/officeDocument/2006/relationships/image" Target="../media/image10.jpg"/><Relationship Id="rId6" Type="http://schemas.openxmlformats.org/officeDocument/2006/relationships/image" Target="../media/image8.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2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21.pn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hyperlink" Target="https://www.littlewandlelettersandsounds.org.uk/resources/for-parents/#tabnametabHowWeTeach" TargetMode="External"/><Relationship Id="rId4" Type="http://schemas.openxmlformats.org/officeDocument/2006/relationships/hyperlink" Target="https://youtu.be/-ZtjFIvA_fs" TargetMode="External"/><Relationship Id="rId5" Type="http://schemas.openxmlformats.org/officeDocument/2006/relationships/image" Target="../media/image27.png"/><Relationship Id="rId6" Type="http://schemas.openxmlformats.org/officeDocument/2006/relationships/hyperlink" Target="https://youtu.be/qDu3JAjf-U0" TargetMode="External"/><Relationship Id="rId7" Type="http://schemas.openxmlformats.org/officeDocument/2006/relationships/image" Target="../media/image1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1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28.jpg"/><Relationship Id="rId4" Type="http://schemas.openxmlformats.org/officeDocument/2006/relationships/hyperlink" Target="https://www.littlewandlelettersandsounds.org.uk/resources/for-parents/#tabnametabHowWeTeach"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1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12.jpg"/><Relationship Id="rId4" Type="http://schemas.openxmlformats.org/officeDocument/2006/relationships/hyperlink" Target="https://www.littlewandlelettersandsounds.org.uk/resources/for-parents/#tabnametabHowWeTeach"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47.png"/><Relationship Id="rId4" Type="http://schemas.openxmlformats.org/officeDocument/2006/relationships/image" Target="../media/image4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13.png"/><Relationship Id="rId4" Type="http://schemas.openxmlformats.org/officeDocument/2006/relationships/image" Target="../media/image19.png"/><Relationship Id="rId5" Type="http://schemas.openxmlformats.org/officeDocument/2006/relationships/image" Target="../media/image14.png"/><Relationship Id="rId6" Type="http://schemas.openxmlformats.org/officeDocument/2006/relationships/image" Target="../media/image2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3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38.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24.png"/><Relationship Id="rId4" Type="http://schemas.openxmlformats.org/officeDocument/2006/relationships/image" Target="../media/image29.png"/><Relationship Id="rId5" Type="http://schemas.openxmlformats.org/officeDocument/2006/relationships/image" Target="../media/image2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31.png"/><Relationship Id="rId4" Type="http://schemas.openxmlformats.org/officeDocument/2006/relationships/image" Target="../media/image32.png"/><Relationship Id="rId5" Type="http://schemas.openxmlformats.org/officeDocument/2006/relationships/image" Target="../media/image33.png"/><Relationship Id="rId6" Type="http://schemas.openxmlformats.org/officeDocument/2006/relationships/image" Target="../media/image3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2.xml"/><Relationship Id="rId3" Type="http://schemas.openxmlformats.org/officeDocument/2006/relationships/image" Target="../media/image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image" Target="../media/image37.png"/><Relationship Id="rId4" Type="http://schemas.openxmlformats.org/officeDocument/2006/relationships/image" Target="../media/image43.png"/><Relationship Id="rId5" Type="http://schemas.openxmlformats.org/officeDocument/2006/relationships/image" Target="../media/image41.png"/><Relationship Id="rId6" Type="http://schemas.openxmlformats.org/officeDocument/2006/relationships/image" Target="../media/image40.png"/><Relationship Id="rId7" Type="http://schemas.openxmlformats.org/officeDocument/2006/relationships/image" Target="../media/image4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 Id="rId3" Type="http://schemas.openxmlformats.org/officeDocument/2006/relationships/image" Target="../media/image3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image" Target="../media/image24.png"/><Relationship Id="rId4" Type="http://schemas.openxmlformats.org/officeDocument/2006/relationships/image" Target="../media/image2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 Id="rId3" Type="http://schemas.openxmlformats.org/officeDocument/2006/relationships/image" Target="../media/image46.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hyperlink" Target="https://youtu.be/-ZtjFIvA_fs" TargetMode="External"/><Relationship Id="rId4" Type="http://schemas.openxmlformats.org/officeDocument/2006/relationships/image" Target="../media/image27.png"/><Relationship Id="rId5" Type="http://schemas.openxmlformats.org/officeDocument/2006/relationships/hyperlink" Target="https://youtu.be/qDu3JAjf-U0" TargetMode="External"/><Relationship Id="rId6" Type="http://schemas.openxmlformats.org/officeDocument/2006/relationships/hyperlink" Target="https://www.littlewandlelettersandsounds.org.uk/resources/for-parents/#tabnametabHowWeTeach"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 Id="rId3" Type="http://schemas.openxmlformats.org/officeDocument/2006/relationships/image" Target="../media/image45.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21"/>
          <p:cNvSpPr txBox="1"/>
          <p:nvPr/>
        </p:nvSpPr>
        <p:spPr>
          <a:xfrm>
            <a:off x="548849" y="5301208"/>
            <a:ext cx="11235900" cy="10404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Clr>
                <a:srgbClr val="000000"/>
              </a:buClr>
              <a:buSzPts val="2800"/>
              <a:buFont typeface="Arial"/>
              <a:buNone/>
            </a:pPr>
            <a:r>
              <a:rPr b="1" i="0" lang="en-US" sz="2800" u="none" cap="none" strike="noStrike">
                <a:solidFill>
                  <a:schemeClr val="lt1"/>
                </a:solidFill>
                <a:latin typeface="Calibri"/>
                <a:ea typeface="Calibri"/>
                <a:cs typeface="Calibri"/>
                <a:sym typeface="Calibri"/>
              </a:rPr>
              <a:t>Parent workshop: </a:t>
            </a:r>
            <a:r>
              <a:rPr b="0" i="0" lang="en-US" sz="2800" u="none" cap="none" strike="noStrike">
                <a:solidFill>
                  <a:schemeClr val="lt1"/>
                </a:solidFill>
                <a:latin typeface="Calibri"/>
                <a:ea typeface="Calibri"/>
                <a:cs typeface="Calibri"/>
                <a:sym typeface="Calibri"/>
              </a:rPr>
              <a:t>Phonics and early reading in Reception, Phase 2 </a:t>
            </a:r>
            <a:endParaRPr b="0" i="0" sz="2800" u="none" cap="none" strike="noStrike">
              <a:solidFill>
                <a:schemeClr val="lt1"/>
              </a:solidFill>
              <a:latin typeface="Calibri"/>
              <a:ea typeface="Calibri"/>
              <a:cs typeface="Calibri"/>
              <a:sym typeface="Calibri"/>
            </a:endParaRPr>
          </a:p>
          <a:p>
            <a:pPr indent="0" lvl="0" marL="0" marR="0" rtl="0" algn="l">
              <a:lnSpc>
                <a:spcPct val="120000"/>
              </a:lnSpc>
              <a:spcBef>
                <a:spcPts val="0"/>
              </a:spcBef>
              <a:spcAft>
                <a:spcPts val="0"/>
              </a:spcAft>
              <a:buClr>
                <a:srgbClr val="000000"/>
              </a:buClr>
              <a:buSzPts val="2800"/>
              <a:buFont typeface="Arial"/>
              <a:buNone/>
            </a:pPr>
            <a:r>
              <a:rPr b="0" i="0" lang="en-US" sz="2800" u="none" cap="none" strike="noStrike">
                <a:solidFill>
                  <a:schemeClr val="lt1"/>
                </a:solidFill>
                <a:latin typeface="Calibri"/>
                <a:ea typeface="Calibri"/>
                <a:cs typeface="Calibri"/>
                <a:sym typeface="Calibri"/>
              </a:rPr>
              <a:t>(Autumn 1 - September 202</a:t>
            </a:r>
            <a:r>
              <a:rPr lang="en-US" sz="2800">
                <a:solidFill>
                  <a:schemeClr val="lt1"/>
                </a:solidFill>
                <a:latin typeface="Calibri"/>
                <a:ea typeface="Calibri"/>
                <a:cs typeface="Calibri"/>
                <a:sym typeface="Calibri"/>
              </a:rPr>
              <a:t>5</a:t>
            </a:r>
            <a:r>
              <a:rPr b="0" i="0" lang="en-US" sz="2800" u="none" cap="none" strike="noStrike">
                <a:solidFill>
                  <a:schemeClr val="lt1"/>
                </a:solidFill>
                <a:latin typeface="Calibri"/>
                <a:ea typeface="Calibri"/>
                <a:cs typeface="Calibri"/>
                <a:sym typeface="Calibri"/>
              </a:rPr>
              <a:t>)</a:t>
            </a:r>
            <a:endParaRPr b="0" i="0" sz="2800" u="none" cap="none" strike="noStrike">
              <a:solidFill>
                <a:schemeClr val="lt1"/>
              </a:solidFill>
              <a:latin typeface="Calibri"/>
              <a:ea typeface="Calibri"/>
              <a:cs typeface="Calibri"/>
              <a:sym typeface="Calibri"/>
            </a:endParaRPr>
          </a:p>
        </p:txBody>
      </p:sp>
      <p:sp>
        <p:nvSpPr>
          <p:cNvPr id="63" name="Google Shape;63;p21"/>
          <p:cNvSpPr txBox="1"/>
          <p:nvPr/>
        </p:nvSpPr>
        <p:spPr>
          <a:xfrm>
            <a:off x="551384" y="4077072"/>
            <a:ext cx="4320480" cy="1288943"/>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Clr>
                <a:srgbClr val="000000"/>
              </a:buClr>
              <a:buSzPts val="4800"/>
              <a:buFont typeface="Arial"/>
              <a:buNone/>
            </a:pPr>
            <a:r>
              <a:rPr b="1" i="0" lang="en-US" sz="4800" u="none" cap="none" strike="noStrike">
                <a:solidFill>
                  <a:schemeClr val="lt1"/>
                </a:solidFill>
                <a:latin typeface="Calibri"/>
                <a:ea typeface="Calibri"/>
                <a:cs typeface="Calibri"/>
                <a:sym typeface="Calibri"/>
              </a:rPr>
              <a:t>Teach reading: change lives</a:t>
            </a:r>
            <a:endParaRPr b="0" i="0" sz="1400" u="none" cap="none" strike="noStrike">
              <a:solidFill>
                <a:srgbClr val="000000"/>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7" name="Shape 67"/>
        <p:cNvGrpSpPr/>
        <p:nvPr/>
      </p:nvGrpSpPr>
      <p:grpSpPr>
        <a:xfrm>
          <a:off x="0" y="0"/>
          <a:ext cx="0" cy="0"/>
          <a:chOff x="0" y="0"/>
          <a:chExt cx="0" cy="0"/>
        </a:xfrm>
      </p:grpSpPr>
      <p:sp>
        <p:nvSpPr>
          <p:cNvPr id="68" name="Google Shape;68;p22"/>
          <p:cNvSpPr txBox="1"/>
          <p:nvPr>
            <p:ph idx="1" type="body"/>
          </p:nvPr>
        </p:nvSpPr>
        <p:spPr>
          <a:xfrm>
            <a:off x="1488003" y="2636912"/>
            <a:ext cx="9215995" cy="3168352"/>
          </a:xfrm>
          <a:prstGeom prst="rect">
            <a:avLst/>
          </a:prstGeom>
          <a:noFill/>
          <a:ln>
            <a:noFill/>
          </a:ln>
        </p:spPr>
        <p:txBody>
          <a:bodyPr anchorCtr="0" anchor="ctr" bIns="45700" lIns="91425" spcFirstLastPara="1" rIns="91425" wrap="square" tIns="45700">
            <a:normAutofit/>
          </a:bodyPr>
          <a:lstStyle/>
          <a:p>
            <a:pPr indent="0" lvl="0" marL="0" rtl="0" algn="ctr">
              <a:lnSpc>
                <a:spcPct val="120000"/>
              </a:lnSpc>
              <a:spcBef>
                <a:spcPts val="0"/>
              </a:spcBef>
              <a:spcAft>
                <a:spcPts val="0"/>
              </a:spcAft>
              <a:buClr>
                <a:schemeClr val="lt1"/>
              </a:buClr>
              <a:buSzPts val="4200"/>
              <a:buNone/>
            </a:pPr>
            <a:r>
              <a:rPr lang="en-US" sz="4200"/>
              <a:t>A love of reading is the biggest indicator of future academic success.</a:t>
            </a:r>
            <a:endParaRPr/>
          </a:p>
          <a:p>
            <a:pPr indent="0" lvl="0" marL="0" rtl="0" algn="ctr">
              <a:lnSpc>
                <a:spcPct val="120000"/>
              </a:lnSpc>
              <a:spcBef>
                <a:spcPts val="1000"/>
              </a:spcBef>
              <a:spcAft>
                <a:spcPts val="0"/>
              </a:spcAft>
              <a:buClr>
                <a:schemeClr val="lt1"/>
              </a:buClr>
              <a:buSzPts val="1600"/>
              <a:buNone/>
            </a:pPr>
            <a:r>
              <a:rPr lang="en-US" sz="1600"/>
              <a:t>OECD (</a:t>
            </a:r>
            <a:r>
              <a:rPr b="0" lang="en-US" sz="1600"/>
              <a:t>The Organisation for Economic Co-operation and Development)</a:t>
            </a:r>
            <a:endParaRPr sz="1600"/>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pic>
        <p:nvPicPr>
          <p:cNvPr id="73" name="Google Shape;73;p23"/>
          <p:cNvPicPr preferRelativeResize="0"/>
          <p:nvPr/>
        </p:nvPicPr>
        <p:blipFill rotWithShape="1">
          <a:blip r:embed="rId3">
            <a:alphaModFix/>
          </a:blip>
          <a:srcRect b="0" l="0" r="0" t="0"/>
          <a:stretch/>
        </p:blipFill>
        <p:spPr>
          <a:xfrm>
            <a:off x="623392" y="1916832"/>
            <a:ext cx="3600300" cy="4398600"/>
          </a:xfrm>
          <a:prstGeom prst="roundRect">
            <a:avLst>
              <a:gd fmla="val 3335" name="adj"/>
            </a:avLst>
          </a:prstGeom>
          <a:noFill/>
          <a:ln>
            <a:noFill/>
          </a:ln>
        </p:spPr>
      </p:pic>
      <p:pic>
        <p:nvPicPr>
          <p:cNvPr id="74" name="Google Shape;74;p23"/>
          <p:cNvPicPr preferRelativeResize="0"/>
          <p:nvPr/>
        </p:nvPicPr>
        <p:blipFill rotWithShape="1">
          <a:blip r:embed="rId4">
            <a:alphaModFix/>
          </a:blip>
          <a:srcRect b="0" l="0" r="0" t="0"/>
          <a:stretch/>
        </p:blipFill>
        <p:spPr>
          <a:xfrm>
            <a:off x="4367808" y="1916832"/>
            <a:ext cx="3600300" cy="4392600"/>
          </a:xfrm>
          <a:prstGeom prst="roundRect">
            <a:avLst>
              <a:gd fmla="val 3996" name="adj"/>
            </a:avLst>
          </a:prstGeom>
          <a:noFill/>
          <a:ln>
            <a:noFill/>
          </a:ln>
        </p:spPr>
      </p:pic>
      <p:pic>
        <p:nvPicPr>
          <p:cNvPr id="75" name="Google Shape;75;p23"/>
          <p:cNvPicPr preferRelativeResize="0"/>
          <p:nvPr/>
        </p:nvPicPr>
        <p:blipFill rotWithShape="1">
          <a:blip r:embed="rId5">
            <a:alphaModFix/>
          </a:blip>
          <a:srcRect b="0" l="-100" r="-100" t="0"/>
          <a:stretch/>
        </p:blipFill>
        <p:spPr>
          <a:xfrm>
            <a:off x="8112224" y="1916832"/>
            <a:ext cx="3607200" cy="2088000"/>
          </a:xfrm>
          <a:prstGeom prst="roundRect">
            <a:avLst>
              <a:gd fmla="val 4292" name="adj"/>
            </a:avLst>
          </a:prstGeom>
          <a:noFill/>
          <a:ln>
            <a:noFill/>
          </a:ln>
        </p:spPr>
      </p:pic>
      <p:pic>
        <p:nvPicPr>
          <p:cNvPr id="76" name="Google Shape;76;p23"/>
          <p:cNvPicPr preferRelativeResize="0"/>
          <p:nvPr/>
        </p:nvPicPr>
        <p:blipFill rotWithShape="1">
          <a:blip r:embed="rId6">
            <a:alphaModFix/>
          </a:blip>
          <a:srcRect b="0" l="0" r="0" t="0"/>
          <a:stretch/>
        </p:blipFill>
        <p:spPr>
          <a:xfrm>
            <a:off x="8112224" y="4204795"/>
            <a:ext cx="3618300" cy="2088600"/>
          </a:xfrm>
          <a:prstGeom prst="roundRect">
            <a:avLst>
              <a:gd fmla="val 4293" name="adj"/>
            </a:avLst>
          </a:prstGeom>
          <a:noFill/>
          <a:ln>
            <a:noFill/>
          </a:ln>
        </p:spPr>
      </p:pic>
      <p:sp>
        <p:nvSpPr>
          <p:cNvPr id="77" name="Google Shape;77;p23"/>
          <p:cNvSpPr txBox="1"/>
          <p:nvPr>
            <p:ph type="title"/>
          </p:nvPr>
        </p:nvSpPr>
        <p:spPr>
          <a:xfrm>
            <a:off x="479375" y="332650"/>
            <a:ext cx="9989700" cy="11520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SzPts val="1400"/>
              <a:buNone/>
            </a:pPr>
            <a:r>
              <a:rPr lang="en-US" sz="3300"/>
              <a:t>How many times have you already read today?  This shows how important it is to teach our children to read.</a:t>
            </a:r>
            <a:endParaRPr sz="3300"/>
          </a:p>
        </p:txBody>
      </p:sp>
    </p:spTree>
  </p:cSld>
  <p:clrMapOvr>
    <a:masterClrMapping/>
  </p:clrMapOvr>
  <mc:AlternateContent>
    <mc:Choice Requires="p14">
      <p:transition spd="slow" p14:dur="700">
        <p:fad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3"/>
        </a:solidFill>
      </p:bgPr>
    </p:bg>
    <p:spTree>
      <p:nvGrpSpPr>
        <p:cNvPr id="81" name="Shape 81"/>
        <p:cNvGrpSpPr/>
        <p:nvPr/>
      </p:nvGrpSpPr>
      <p:grpSpPr>
        <a:xfrm>
          <a:off x="0" y="0"/>
          <a:ext cx="0" cy="0"/>
          <a:chOff x="0" y="0"/>
          <a:chExt cx="0" cy="0"/>
        </a:xfrm>
      </p:grpSpPr>
      <p:pic>
        <p:nvPicPr>
          <p:cNvPr id="82" name="Google Shape;82;p24"/>
          <p:cNvPicPr preferRelativeResize="0"/>
          <p:nvPr/>
        </p:nvPicPr>
        <p:blipFill rotWithShape="1">
          <a:blip r:embed="rId3">
            <a:alphaModFix amt="4000"/>
          </a:blip>
          <a:srcRect b="0" l="0" r="0" t="0"/>
          <a:stretch/>
        </p:blipFill>
        <p:spPr>
          <a:xfrm>
            <a:off x="263352" y="-1179512"/>
            <a:ext cx="8556550" cy="8935311"/>
          </a:xfrm>
          <a:prstGeom prst="rect">
            <a:avLst/>
          </a:prstGeom>
          <a:noFill/>
          <a:ln>
            <a:noFill/>
          </a:ln>
        </p:spPr>
      </p:pic>
      <p:sp>
        <p:nvSpPr>
          <p:cNvPr id="83" name="Google Shape;83;p24"/>
          <p:cNvSpPr txBox="1"/>
          <p:nvPr/>
        </p:nvSpPr>
        <p:spPr>
          <a:xfrm>
            <a:off x="0" y="2780928"/>
            <a:ext cx="12191999" cy="109260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6500"/>
              <a:buFont typeface="Arial"/>
              <a:buNone/>
            </a:pPr>
            <a:r>
              <a:rPr b="1" i="0" lang="en-US" sz="6500" u="none" cap="none" strike="noStrike">
                <a:solidFill>
                  <a:schemeClr val="lt1"/>
                </a:solidFill>
                <a:latin typeface="Calibri"/>
                <a:ea typeface="Calibri"/>
                <a:cs typeface="Calibri"/>
                <a:sym typeface="Calibri"/>
              </a:rPr>
              <a:t>Phonics</a:t>
            </a:r>
            <a:endParaRPr b="0" i="0" sz="1400" u="none" cap="none" strike="noStrike">
              <a:solidFill>
                <a:srgbClr val="000000"/>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25"/>
          <p:cNvSpPr txBox="1"/>
          <p:nvPr>
            <p:ph idx="1" type="body"/>
          </p:nvPr>
        </p:nvSpPr>
        <p:spPr>
          <a:xfrm>
            <a:off x="479376" y="1916832"/>
            <a:ext cx="4392488" cy="4392488"/>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accent2"/>
              </a:buClr>
              <a:buSzPts val="2800"/>
              <a:buNone/>
            </a:pPr>
            <a:r>
              <a:rPr lang="en-US">
                <a:solidFill>
                  <a:schemeClr val="accent2"/>
                </a:solidFill>
              </a:rPr>
              <a:t>Our school has chosen </a:t>
            </a:r>
            <a:br>
              <a:rPr lang="en-US">
                <a:solidFill>
                  <a:schemeClr val="accent2"/>
                </a:solidFill>
              </a:rPr>
            </a:br>
            <a:r>
              <a:rPr i="1" lang="en-US">
                <a:solidFill>
                  <a:schemeClr val="accent2"/>
                </a:solidFill>
              </a:rPr>
              <a:t>Little Wandle Letters and Sounds Revised</a:t>
            </a:r>
            <a:r>
              <a:rPr lang="en-US">
                <a:solidFill>
                  <a:schemeClr val="accent2"/>
                </a:solidFill>
              </a:rPr>
              <a:t> as our Systematic Synthetic Phonics (SSP) programme to teach early reading and spelling. </a:t>
            </a:r>
            <a:endParaRPr/>
          </a:p>
        </p:txBody>
      </p:sp>
      <p:sp>
        <p:nvSpPr>
          <p:cNvPr id="89" name="Google Shape;89;p25"/>
          <p:cNvSpPr txBox="1"/>
          <p:nvPr>
            <p:ph type="title"/>
          </p:nvPr>
        </p:nvSpPr>
        <p:spPr>
          <a:xfrm>
            <a:off x="479376" y="332656"/>
            <a:ext cx="9793088" cy="1152128"/>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SzPts val="1400"/>
              <a:buNone/>
            </a:pPr>
            <a:r>
              <a:rPr lang="en-US"/>
              <a:t>Little Wandle Letters and Sounds Revised</a:t>
            </a:r>
            <a:endParaRPr/>
          </a:p>
        </p:txBody>
      </p:sp>
      <p:pic>
        <p:nvPicPr>
          <p:cNvPr id="90" name="Google Shape;90;p25"/>
          <p:cNvPicPr preferRelativeResize="0"/>
          <p:nvPr/>
        </p:nvPicPr>
        <p:blipFill rotWithShape="1">
          <a:blip r:embed="rId3">
            <a:alphaModFix/>
          </a:blip>
          <a:srcRect b="0" l="0" r="0" t="0"/>
          <a:stretch/>
        </p:blipFill>
        <p:spPr>
          <a:xfrm>
            <a:off x="5111603" y="1916832"/>
            <a:ext cx="6770092" cy="4248472"/>
          </a:xfrm>
          <a:prstGeom prst="roundRect">
            <a:avLst>
              <a:gd fmla="val 16667" name="adj"/>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26"/>
          <p:cNvSpPr txBox="1"/>
          <p:nvPr>
            <p:ph idx="1" type="body"/>
          </p:nvPr>
        </p:nvSpPr>
        <p:spPr>
          <a:xfrm>
            <a:off x="1488003" y="2636912"/>
            <a:ext cx="9215995" cy="3168352"/>
          </a:xfrm>
          <a:prstGeom prst="rect">
            <a:avLst/>
          </a:prstGeom>
          <a:noFill/>
          <a:ln>
            <a:noFill/>
          </a:ln>
        </p:spPr>
        <p:txBody>
          <a:bodyPr anchorCtr="0" anchor="ctr" bIns="45700" lIns="91425" spcFirstLastPara="1" rIns="91425" wrap="square" tIns="45700">
            <a:noAutofit/>
          </a:bodyPr>
          <a:lstStyle/>
          <a:p>
            <a:pPr indent="0" lvl="0" marL="0" rtl="0" algn="ctr">
              <a:lnSpc>
                <a:spcPct val="120000"/>
              </a:lnSpc>
              <a:spcBef>
                <a:spcPts val="0"/>
              </a:spcBef>
              <a:spcAft>
                <a:spcPts val="0"/>
              </a:spcAft>
              <a:buClr>
                <a:schemeClr val="lt1"/>
              </a:buClr>
              <a:buSzPts val="4000"/>
              <a:buNone/>
            </a:pPr>
            <a:r>
              <a:rPr lang="en-US" sz="4000"/>
              <a:t>making connections between the sounds of our spoken words and the letters that are used to write them down.</a:t>
            </a:r>
            <a:endParaRPr sz="4000"/>
          </a:p>
        </p:txBody>
      </p:sp>
      <p:sp>
        <p:nvSpPr>
          <p:cNvPr id="96" name="Google Shape;96;p26"/>
          <p:cNvSpPr txBox="1"/>
          <p:nvPr>
            <p:ph type="title"/>
          </p:nvPr>
        </p:nvSpPr>
        <p:spPr>
          <a:xfrm>
            <a:off x="263352" y="2348880"/>
            <a:ext cx="11665296" cy="864096"/>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Phonics is:</a:t>
            </a:r>
            <a:endParaRPr b="0" i="0" sz="1400" u="none" cap="none" strike="noStrike">
              <a:solidFill>
                <a:srgbClr val="000000"/>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27"/>
          <p:cNvSpPr txBox="1"/>
          <p:nvPr>
            <p:ph type="title"/>
          </p:nvPr>
        </p:nvSpPr>
        <p:spPr>
          <a:xfrm>
            <a:off x="479376" y="332656"/>
            <a:ext cx="9793200" cy="11520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SzPts val="1400"/>
              <a:buNone/>
            </a:pPr>
            <a:r>
              <a:rPr b="1" lang="en-US"/>
              <a:t>Terminology - there are some specific words we use in our phonic lessons…</a:t>
            </a:r>
            <a:endParaRPr b="1"/>
          </a:p>
        </p:txBody>
      </p:sp>
      <p:sp>
        <p:nvSpPr>
          <p:cNvPr id="102" name="Google Shape;102;p27"/>
          <p:cNvSpPr/>
          <p:nvPr/>
        </p:nvSpPr>
        <p:spPr>
          <a:xfrm>
            <a:off x="623392" y="2132856"/>
            <a:ext cx="4608600" cy="720000"/>
          </a:xfrm>
          <a:prstGeom prst="roundRect">
            <a:avLst>
              <a:gd fmla="val 16667" name="adj"/>
            </a:avLst>
          </a:pr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000"/>
              <a:buFont typeface="Arial"/>
              <a:buNone/>
            </a:pPr>
            <a:r>
              <a:rPr b="1" i="0" lang="en-US" sz="3000" u="none" cap="none" strike="noStrike">
                <a:solidFill>
                  <a:schemeClr val="lt1"/>
                </a:solidFill>
                <a:latin typeface="Calibri"/>
                <a:ea typeface="Calibri"/>
                <a:cs typeface="Calibri"/>
                <a:sym typeface="Calibri"/>
              </a:rPr>
              <a:t>Phoneme - a sound</a:t>
            </a:r>
            <a:endParaRPr b="0" i="0" sz="1400" u="none" cap="none" strike="noStrike">
              <a:solidFill>
                <a:srgbClr val="000000"/>
              </a:solidFill>
              <a:latin typeface="Arial"/>
              <a:ea typeface="Arial"/>
              <a:cs typeface="Arial"/>
              <a:sym typeface="Arial"/>
            </a:endParaRPr>
          </a:p>
        </p:txBody>
      </p:sp>
      <p:sp>
        <p:nvSpPr>
          <p:cNvPr id="103" name="Google Shape;103;p27"/>
          <p:cNvSpPr/>
          <p:nvPr/>
        </p:nvSpPr>
        <p:spPr>
          <a:xfrm>
            <a:off x="623392" y="3111759"/>
            <a:ext cx="4608600" cy="720000"/>
          </a:xfrm>
          <a:prstGeom prst="roundRect">
            <a:avLst>
              <a:gd fmla="val 16667" name="adj"/>
            </a:avLst>
          </a:pr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000"/>
              <a:buFont typeface="Arial"/>
              <a:buNone/>
            </a:pPr>
            <a:r>
              <a:rPr b="1" i="0" lang="en-US" sz="3000" u="none" cap="none" strike="noStrike">
                <a:solidFill>
                  <a:schemeClr val="lt1"/>
                </a:solidFill>
                <a:latin typeface="Calibri"/>
                <a:ea typeface="Calibri"/>
                <a:cs typeface="Calibri"/>
                <a:sym typeface="Calibri"/>
              </a:rPr>
              <a:t>Grapheme - </a:t>
            </a:r>
            <a:r>
              <a:rPr b="1" i="0" lang="en-US" sz="2300" u="none" cap="none" strike="noStrike">
                <a:solidFill>
                  <a:schemeClr val="lt1"/>
                </a:solidFill>
                <a:latin typeface="Calibri"/>
                <a:ea typeface="Calibri"/>
                <a:cs typeface="Calibri"/>
                <a:sym typeface="Calibri"/>
              </a:rPr>
              <a:t>how w</a:t>
            </a:r>
            <a:r>
              <a:rPr b="1" lang="en-US" sz="2300">
                <a:solidFill>
                  <a:schemeClr val="lt1"/>
                </a:solidFill>
                <a:latin typeface="Calibri"/>
                <a:ea typeface="Calibri"/>
                <a:cs typeface="Calibri"/>
                <a:sym typeface="Calibri"/>
              </a:rPr>
              <a:t>e write the sound down</a:t>
            </a:r>
            <a:endParaRPr b="0" i="0" sz="700" u="none" cap="none" strike="noStrike">
              <a:solidFill>
                <a:srgbClr val="000000"/>
              </a:solidFill>
              <a:latin typeface="Arial"/>
              <a:ea typeface="Arial"/>
              <a:cs typeface="Arial"/>
              <a:sym typeface="Arial"/>
            </a:endParaRPr>
          </a:p>
        </p:txBody>
      </p:sp>
      <p:sp>
        <p:nvSpPr>
          <p:cNvPr id="104" name="Google Shape;104;p27"/>
          <p:cNvSpPr/>
          <p:nvPr/>
        </p:nvSpPr>
        <p:spPr>
          <a:xfrm>
            <a:off x="6744072" y="2132856"/>
            <a:ext cx="4608600" cy="720000"/>
          </a:xfrm>
          <a:prstGeom prst="roundRect">
            <a:avLst>
              <a:gd fmla="val 16667" name="adj"/>
            </a:avLst>
          </a:pr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000"/>
              <a:buFont typeface="Arial"/>
              <a:buNone/>
            </a:pPr>
            <a:r>
              <a:rPr b="1" i="0" lang="en-US" sz="3000" u="none" cap="none" strike="noStrike">
                <a:solidFill>
                  <a:schemeClr val="lt1"/>
                </a:solidFill>
                <a:latin typeface="Calibri"/>
                <a:ea typeface="Calibri"/>
                <a:cs typeface="Calibri"/>
                <a:sym typeface="Calibri"/>
              </a:rPr>
              <a:t>Blend -</a:t>
            </a:r>
            <a:r>
              <a:rPr b="1" i="0" lang="en-US" sz="2200" u="none" cap="none" strike="noStrike">
                <a:solidFill>
                  <a:schemeClr val="lt1"/>
                </a:solidFill>
                <a:latin typeface="Calibri"/>
                <a:ea typeface="Calibri"/>
                <a:cs typeface="Calibri"/>
                <a:sym typeface="Calibri"/>
              </a:rPr>
              <a:t>saying the sounds in a word to read it </a:t>
            </a:r>
            <a:endParaRPr b="0" i="0" sz="600" u="none" cap="none" strike="noStrike">
              <a:solidFill>
                <a:srgbClr val="000000"/>
              </a:solidFill>
              <a:latin typeface="Arial"/>
              <a:ea typeface="Arial"/>
              <a:cs typeface="Arial"/>
              <a:sym typeface="Arial"/>
            </a:endParaRPr>
          </a:p>
        </p:txBody>
      </p:sp>
      <p:sp>
        <p:nvSpPr>
          <p:cNvPr id="105" name="Google Shape;105;p27"/>
          <p:cNvSpPr/>
          <p:nvPr/>
        </p:nvSpPr>
        <p:spPr>
          <a:xfrm>
            <a:off x="625082" y="4119871"/>
            <a:ext cx="4608600" cy="720000"/>
          </a:xfrm>
          <a:prstGeom prst="roundRect">
            <a:avLst>
              <a:gd fmla="val 16667" name="adj"/>
            </a:avLst>
          </a:pr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000"/>
              <a:buFont typeface="Arial"/>
              <a:buNone/>
            </a:pPr>
            <a:r>
              <a:rPr b="1" i="0" lang="en-US" sz="3000" u="none" cap="none" strike="noStrike">
                <a:solidFill>
                  <a:schemeClr val="lt1"/>
                </a:solidFill>
                <a:latin typeface="Calibri"/>
                <a:ea typeface="Calibri"/>
                <a:cs typeface="Calibri"/>
                <a:sym typeface="Calibri"/>
              </a:rPr>
              <a:t>Digraph - </a:t>
            </a:r>
            <a:r>
              <a:rPr b="1" i="0" lang="en-US" sz="2400" u="none" cap="none" strike="noStrike">
                <a:solidFill>
                  <a:schemeClr val="lt1"/>
                </a:solidFill>
                <a:latin typeface="Calibri"/>
                <a:ea typeface="Calibri"/>
                <a:cs typeface="Calibri"/>
                <a:sym typeface="Calibri"/>
              </a:rPr>
              <a:t>tw</a:t>
            </a:r>
            <a:r>
              <a:rPr b="1" lang="en-US" sz="2400">
                <a:solidFill>
                  <a:schemeClr val="lt1"/>
                </a:solidFill>
                <a:latin typeface="Calibri"/>
                <a:ea typeface="Calibri"/>
                <a:cs typeface="Calibri"/>
                <a:sym typeface="Calibri"/>
              </a:rPr>
              <a:t>o letters making one sound</a:t>
            </a:r>
            <a:endParaRPr b="0" i="0" sz="800" u="none" cap="none" strike="noStrike">
              <a:solidFill>
                <a:srgbClr val="000000"/>
              </a:solidFill>
              <a:latin typeface="Arial"/>
              <a:ea typeface="Arial"/>
              <a:cs typeface="Arial"/>
              <a:sym typeface="Arial"/>
            </a:endParaRPr>
          </a:p>
        </p:txBody>
      </p:sp>
      <p:sp>
        <p:nvSpPr>
          <p:cNvPr id="106" name="Google Shape;106;p27"/>
          <p:cNvSpPr/>
          <p:nvPr/>
        </p:nvSpPr>
        <p:spPr>
          <a:xfrm>
            <a:off x="6773775" y="3111750"/>
            <a:ext cx="4608600" cy="909300"/>
          </a:xfrm>
          <a:prstGeom prst="roundRect">
            <a:avLst>
              <a:gd fmla="val 16667" name="adj"/>
            </a:avLst>
          </a:pr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000"/>
              <a:buFont typeface="Arial"/>
              <a:buNone/>
            </a:pPr>
            <a:r>
              <a:rPr b="1" i="0" lang="en-US" sz="3000" u="none" cap="none" strike="noStrike">
                <a:solidFill>
                  <a:schemeClr val="lt1"/>
                </a:solidFill>
                <a:latin typeface="Calibri"/>
                <a:ea typeface="Calibri"/>
                <a:cs typeface="Calibri"/>
                <a:sym typeface="Calibri"/>
              </a:rPr>
              <a:t>Segment- </a:t>
            </a:r>
            <a:r>
              <a:rPr b="1" lang="en-US" sz="1800">
                <a:solidFill>
                  <a:schemeClr val="lt1"/>
                </a:solidFill>
                <a:latin typeface="Calibri"/>
                <a:ea typeface="Calibri"/>
                <a:cs typeface="Calibri"/>
                <a:sym typeface="Calibri"/>
              </a:rPr>
              <a:t>listening for sounds in a word to write it</a:t>
            </a:r>
            <a:endParaRPr b="0" i="0" sz="1800" u="none" cap="none" strike="noStrike">
              <a:solidFill>
                <a:srgbClr val="000000"/>
              </a:solidFill>
              <a:latin typeface="Arial"/>
              <a:ea typeface="Arial"/>
              <a:cs typeface="Arial"/>
              <a:sym typeface="Arial"/>
            </a:endParaRPr>
          </a:p>
        </p:txBody>
      </p:sp>
      <p:sp>
        <p:nvSpPr>
          <p:cNvPr id="107" name="Google Shape;107;p27"/>
          <p:cNvSpPr/>
          <p:nvPr/>
        </p:nvSpPr>
        <p:spPr>
          <a:xfrm>
            <a:off x="623400" y="5127176"/>
            <a:ext cx="4608600" cy="909300"/>
          </a:xfrm>
          <a:prstGeom prst="roundRect">
            <a:avLst>
              <a:gd fmla="val 16667" name="adj"/>
            </a:avLst>
          </a:pr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000"/>
              <a:buFont typeface="Arial"/>
              <a:buNone/>
            </a:pPr>
            <a:r>
              <a:rPr b="1" i="0" lang="en-US" sz="3000" u="none" cap="none" strike="noStrike">
                <a:solidFill>
                  <a:schemeClr val="lt1"/>
                </a:solidFill>
                <a:latin typeface="Calibri"/>
                <a:ea typeface="Calibri"/>
                <a:cs typeface="Calibri"/>
                <a:sym typeface="Calibri"/>
              </a:rPr>
              <a:t>Trigraph </a:t>
            </a:r>
            <a:r>
              <a:rPr b="1" i="0" lang="en-US" sz="2000" u="none" cap="none" strike="noStrike">
                <a:solidFill>
                  <a:schemeClr val="lt1"/>
                </a:solidFill>
                <a:latin typeface="Calibri"/>
                <a:ea typeface="Calibri"/>
                <a:cs typeface="Calibri"/>
                <a:sym typeface="Calibri"/>
              </a:rPr>
              <a:t>-three letters making one sound</a:t>
            </a:r>
            <a:endParaRPr b="0" i="0" sz="2000" u="none" cap="none" strike="noStrike">
              <a:solidFill>
                <a:srgbClr val="000000"/>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28"/>
          <p:cNvSpPr txBox="1"/>
          <p:nvPr>
            <p:ph idx="1" type="body"/>
          </p:nvPr>
        </p:nvSpPr>
        <p:spPr>
          <a:xfrm>
            <a:off x="479376" y="1916832"/>
            <a:ext cx="6744384" cy="4392488"/>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accent2"/>
              </a:buClr>
              <a:buSzPts val="2800"/>
              <a:buChar char="•"/>
            </a:pPr>
            <a:r>
              <a:rPr lang="en-US">
                <a:solidFill>
                  <a:schemeClr val="accent2"/>
                </a:solidFill>
              </a:rPr>
              <a:t>These are the first group of letters and sounds your child will learn.</a:t>
            </a:r>
            <a:endParaRPr>
              <a:solidFill>
                <a:schemeClr val="accent2"/>
              </a:solidFill>
            </a:endParaRPr>
          </a:p>
          <a:p>
            <a:pPr indent="-50800" lvl="0" marL="228600" rtl="0" algn="l">
              <a:lnSpc>
                <a:spcPct val="90000"/>
              </a:lnSpc>
              <a:spcBef>
                <a:spcPts val="1000"/>
              </a:spcBef>
              <a:spcAft>
                <a:spcPts val="0"/>
              </a:spcAft>
              <a:buClr>
                <a:srgbClr val="595959"/>
              </a:buClr>
              <a:buSzPts val="2800"/>
              <a:buNone/>
            </a:pPr>
            <a:r>
              <a:t/>
            </a:r>
            <a:endParaRPr>
              <a:solidFill>
                <a:schemeClr val="accent2"/>
              </a:solidFill>
            </a:endParaRPr>
          </a:p>
          <a:p>
            <a:pPr indent="-228600" lvl="0" marL="228600" rtl="0" algn="l">
              <a:lnSpc>
                <a:spcPct val="90000"/>
              </a:lnSpc>
              <a:spcBef>
                <a:spcPts val="1000"/>
              </a:spcBef>
              <a:spcAft>
                <a:spcPts val="0"/>
              </a:spcAft>
              <a:buClr>
                <a:schemeClr val="accent2"/>
              </a:buClr>
              <a:buSzPts val="2800"/>
              <a:buChar char="•"/>
            </a:pPr>
            <a:r>
              <a:rPr lang="en-US">
                <a:solidFill>
                  <a:schemeClr val="accent2"/>
                </a:solidFill>
              </a:rPr>
              <a:t>We start teaching from week 2 of Reception.</a:t>
            </a:r>
            <a:endParaRPr>
              <a:solidFill>
                <a:schemeClr val="accent2"/>
              </a:solidFill>
            </a:endParaRPr>
          </a:p>
          <a:p>
            <a:pPr indent="-50800" lvl="0" marL="228600" rtl="0" algn="l">
              <a:lnSpc>
                <a:spcPct val="90000"/>
              </a:lnSpc>
              <a:spcBef>
                <a:spcPts val="1000"/>
              </a:spcBef>
              <a:spcAft>
                <a:spcPts val="0"/>
              </a:spcAft>
              <a:buClr>
                <a:srgbClr val="595959"/>
              </a:buClr>
              <a:buSzPts val="2800"/>
              <a:buNone/>
            </a:pPr>
            <a:r>
              <a:t/>
            </a:r>
            <a:endParaRPr>
              <a:solidFill>
                <a:schemeClr val="accent2"/>
              </a:solidFill>
            </a:endParaRPr>
          </a:p>
          <a:p>
            <a:pPr indent="-228600" lvl="0" marL="228600" rtl="0" algn="l">
              <a:lnSpc>
                <a:spcPct val="90000"/>
              </a:lnSpc>
              <a:spcBef>
                <a:spcPts val="1000"/>
              </a:spcBef>
              <a:spcAft>
                <a:spcPts val="0"/>
              </a:spcAft>
              <a:buClr>
                <a:schemeClr val="accent2"/>
              </a:buClr>
              <a:buSzPts val="2800"/>
              <a:buChar char="•"/>
            </a:pPr>
            <a:r>
              <a:rPr lang="en-US">
                <a:solidFill>
                  <a:schemeClr val="accent2"/>
                </a:solidFill>
              </a:rPr>
              <a:t>The lessons are fun, interactive, engaging and have been designed to gradually build over time.</a:t>
            </a:r>
            <a:endParaRPr>
              <a:solidFill>
                <a:schemeClr val="accent2"/>
              </a:solidFill>
            </a:endParaRPr>
          </a:p>
          <a:p>
            <a:pPr indent="-50800" lvl="0" marL="228600" rtl="0" algn="l">
              <a:lnSpc>
                <a:spcPct val="90000"/>
              </a:lnSpc>
              <a:spcBef>
                <a:spcPts val="1000"/>
              </a:spcBef>
              <a:spcAft>
                <a:spcPts val="0"/>
              </a:spcAft>
              <a:buClr>
                <a:srgbClr val="595959"/>
              </a:buClr>
              <a:buSzPts val="2800"/>
              <a:buNone/>
            </a:pPr>
            <a:r>
              <a:t/>
            </a:r>
            <a:endParaRPr/>
          </a:p>
        </p:txBody>
      </p:sp>
      <p:sp>
        <p:nvSpPr>
          <p:cNvPr id="113" name="Google Shape;113;p28"/>
          <p:cNvSpPr txBox="1"/>
          <p:nvPr>
            <p:ph type="title"/>
          </p:nvPr>
        </p:nvSpPr>
        <p:spPr>
          <a:xfrm>
            <a:off x="479376" y="332656"/>
            <a:ext cx="9793088" cy="1152128"/>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SzPts val="1400"/>
              <a:buNone/>
            </a:pPr>
            <a:r>
              <a:rPr lang="en-US"/>
              <a:t>This term we are teaching Phase 2 </a:t>
            </a:r>
            <a:endParaRPr/>
          </a:p>
        </p:txBody>
      </p:sp>
      <p:pic>
        <p:nvPicPr>
          <p:cNvPr descr="A person standing in front of a white board&#10;&#10;Description automatically generated" id="114" name="Google Shape;114;p28"/>
          <p:cNvPicPr preferRelativeResize="0"/>
          <p:nvPr/>
        </p:nvPicPr>
        <p:blipFill rotWithShape="1">
          <a:blip r:embed="rId3">
            <a:alphaModFix/>
          </a:blip>
          <a:srcRect b="0" l="0" r="0" t="0"/>
          <a:stretch/>
        </p:blipFill>
        <p:spPr>
          <a:xfrm>
            <a:off x="7073100" y="2221992"/>
            <a:ext cx="4558917" cy="2840372"/>
          </a:xfrm>
          <a:prstGeom prst="roundRect">
            <a:avLst>
              <a:gd fmla="val 16667" name="adj"/>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29"/>
          <p:cNvSpPr txBox="1"/>
          <p:nvPr>
            <p:ph type="title"/>
          </p:nvPr>
        </p:nvSpPr>
        <p:spPr>
          <a:xfrm>
            <a:off x="500701" y="116632"/>
            <a:ext cx="9793088" cy="1152128"/>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SzPts val="1400"/>
              <a:buNone/>
            </a:pPr>
            <a:r>
              <a:rPr lang="en-US" sz="2900"/>
              <a:t>We teach Phase 2 in this order - you can see all the phonemes on the Little Wandle Website, and it was in your Welcome Pack.</a:t>
            </a:r>
            <a:endParaRPr sz="2900"/>
          </a:p>
        </p:txBody>
      </p:sp>
      <p:pic>
        <p:nvPicPr>
          <p:cNvPr id="120" name="Google Shape;120;p29"/>
          <p:cNvPicPr preferRelativeResize="0"/>
          <p:nvPr/>
        </p:nvPicPr>
        <p:blipFill rotWithShape="1">
          <a:blip r:embed="rId3">
            <a:alphaModFix/>
          </a:blip>
          <a:srcRect b="0" l="0" r="0" t="0"/>
          <a:stretch/>
        </p:blipFill>
        <p:spPr>
          <a:xfrm>
            <a:off x="5879976" y="2289746"/>
            <a:ext cx="4850928" cy="4176464"/>
          </a:xfrm>
          <a:prstGeom prst="roundRect">
            <a:avLst>
              <a:gd fmla="val 2325" name="adj"/>
            </a:avLst>
          </a:prstGeom>
          <a:noFill/>
          <a:ln>
            <a:noFill/>
          </a:ln>
        </p:spPr>
      </p:pic>
      <p:pic>
        <p:nvPicPr>
          <p:cNvPr id="121" name="Google Shape;121;p29"/>
          <p:cNvPicPr preferRelativeResize="0"/>
          <p:nvPr/>
        </p:nvPicPr>
        <p:blipFill rotWithShape="1">
          <a:blip r:embed="rId4">
            <a:alphaModFix/>
          </a:blip>
          <a:srcRect b="0" l="0" r="0" t="0"/>
          <a:stretch/>
        </p:blipFill>
        <p:spPr>
          <a:xfrm>
            <a:off x="546317" y="1412776"/>
            <a:ext cx="4850928" cy="5184576"/>
          </a:xfrm>
          <a:prstGeom prst="roundRect">
            <a:avLst>
              <a:gd fmla="val 2530" name="adj"/>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121"/>
                                        </p:tgtEl>
                                        <p:attrNameLst>
                                          <p:attrName>style.visibility</p:attrName>
                                        </p:attrNameLst>
                                      </p:cBhvr>
                                      <p:to>
                                        <p:strVal val="visible"/>
                                      </p:to>
                                    </p:set>
                                    <p:anim calcmode="lin" valueType="num">
                                      <p:cBhvr additive="base">
                                        <p:cTn dur="500"/>
                                        <p:tgtEl>
                                          <p:spTgt spid="121"/>
                                        </p:tgtEl>
                                        <p:attrNameLst>
                                          <p:attrName>ppt_y</p:attrName>
                                        </p:attrNameLst>
                                      </p:cBhvr>
                                      <p:tavLst>
                                        <p:tav fmla="" tm="0">
                                          <p:val>
                                            <p:strVal val="#ppt_y+1"/>
                                          </p:val>
                                        </p:tav>
                                        <p:tav fmla="" tm="100000">
                                          <p:val>
                                            <p:strVal val="#ppt_y"/>
                                          </p:val>
                                        </p:tav>
                                      </p:tavLst>
                                    </p:anim>
                                  </p:childTnLst>
                                </p:cTn>
                              </p:par>
                            </p:childTnLst>
                          </p:cTn>
                        </p:par>
                        <p:par>
                          <p:cTn fill="hold">
                            <p:stCondLst>
                              <p:cond delay="500"/>
                            </p:stCondLst>
                            <p:childTnLst>
                              <p:par>
                                <p:cTn fill="hold" nodeType="afterEffect" presetClass="entr" presetID="2" presetSubtype="4">
                                  <p:stCondLst>
                                    <p:cond delay="0"/>
                                  </p:stCondLst>
                                  <p:childTnLst>
                                    <p:set>
                                      <p:cBhvr>
                                        <p:cTn dur="1" fill="hold">
                                          <p:stCondLst>
                                            <p:cond delay="0"/>
                                          </p:stCondLst>
                                        </p:cTn>
                                        <p:tgtEl>
                                          <p:spTgt spid="120"/>
                                        </p:tgtEl>
                                        <p:attrNameLst>
                                          <p:attrName>style.visibility</p:attrName>
                                        </p:attrNameLst>
                                      </p:cBhvr>
                                      <p:to>
                                        <p:strVal val="visible"/>
                                      </p:to>
                                    </p:set>
                                    <p:anim calcmode="lin" valueType="num">
                                      <p:cBhvr additive="base">
                                        <p:cTn dur="500"/>
                                        <p:tgtEl>
                                          <p:spTgt spid="120"/>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30"/>
          <p:cNvSpPr txBox="1"/>
          <p:nvPr>
            <p:ph type="title"/>
          </p:nvPr>
        </p:nvSpPr>
        <p:spPr>
          <a:xfrm>
            <a:off x="479375" y="98398"/>
            <a:ext cx="9793200" cy="13863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SzPts val="1400"/>
              <a:buNone/>
            </a:pPr>
            <a:r>
              <a:rPr lang="en-US" sz="2400"/>
              <a:t>Let’s say the Phase 2 sounds check out the </a:t>
            </a:r>
            <a:r>
              <a:rPr lang="en-US" sz="2400"/>
              <a:t>Little</a:t>
            </a:r>
            <a:r>
              <a:rPr lang="en-US" sz="2400"/>
              <a:t> Wandle website. </a:t>
            </a:r>
            <a:r>
              <a:rPr lang="en-US" sz="2200" u="sng">
                <a:solidFill>
                  <a:schemeClr val="hlink"/>
                </a:solidFill>
                <a:hlinkClick r:id="rId3"/>
              </a:rPr>
              <a:t>https://www.littlewandlelettersandsounds.org.uk/resources/for-parents/#tabnametabHowWeTeach</a:t>
            </a:r>
            <a:endParaRPr sz="3800"/>
          </a:p>
        </p:txBody>
      </p:sp>
      <p:pic>
        <p:nvPicPr>
          <p:cNvPr descr="Graphical user interface, application, Teams&#10;&#10;Description automatically generated" id="127" name="Google Shape;127;p30">
            <a:hlinkClick r:id="rId4"/>
          </p:cNvPr>
          <p:cNvPicPr preferRelativeResize="0"/>
          <p:nvPr/>
        </p:nvPicPr>
        <p:blipFill rotWithShape="1">
          <a:blip r:embed="rId5">
            <a:alphaModFix/>
          </a:blip>
          <a:srcRect b="0" l="0" r="67270" t="0"/>
          <a:stretch/>
        </p:blipFill>
        <p:spPr>
          <a:xfrm>
            <a:off x="7582228" y="1488525"/>
            <a:ext cx="2646647" cy="2602444"/>
          </a:xfrm>
          <a:prstGeom prst="rect">
            <a:avLst/>
          </a:prstGeom>
          <a:noFill/>
          <a:ln>
            <a:noFill/>
          </a:ln>
        </p:spPr>
      </p:pic>
      <p:pic>
        <p:nvPicPr>
          <p:cNvPr descr="Graphical user interface, application, Teams&#10;&#10;Description automatically generated" id="128" name="Google Shape;128;p30">
            <a:hlinkClick r:id="rId6"/>
          </p:cNvPr>
          <p:cNvPicPr preferRelativeResize="0"/>
          <p:nvPr/>
        </p:nvPicPr>
        <p:blipFill rotWithShape="1">
          <a:blip r:embed="rId5">
            <a:alphaModFix/>
          </a:blip>
          <a:srcRect b="-4086" l="33237" r="34033" t="4087"/>
          <a:stretch/>
        </p:blipFill>
        <p:spPr>
          <a:xfrm>
            <a:off x="7663947" y="4141471"/>
            <a:ext cx="2669719" cy="2642575"/>
          </a:xfrm>
          <a:prstGeom prst="rect">
            <a:avLst/>
          </a:prstGeom>
          <a:noFill/>
          <a:ln>
            <a:noFill/>
          </a:ln>
        </p:spPr>
      </p:pic>
      <p:pic>
        <p:nvPicPr>
          <p:cNvPr id="129" name="Google Shape;129;p30"/>
          <p:cNvPicPr preferRelativeResize="0"/>
          <p:nvPr/>
        </p:nvPicPr>
        <p:blipFill rotWithShape="1">
          <a:blip r:embed="rId7">
            <a:alphaModFix/>
          </a:blip>
          <a:srcRect b="0" l="0" r="107" t="1812"/>
          <a:stretch/>
        </p:blipFill>
        <p:spPr>
          <a:xfrm>
            <a:off x="829670" y="1697486"/>
            <a:ext cx="5262356" cy="496913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31"/>
          <p:cNvSpPr txBox="1"/>
          <p:nvPr>
            <p:ph idx="1" type="body"/>
          </p:nvPr>
        </p:nvSpPr>
        <p:spPr>
          <a:xfrm>
            <a:off x="479375" y="1546900"/>
            <a:ext cx="6089700" cy="4762500"/>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accent2"/>
              </a:buClr>
              <a:buSzPts val="2800"/>
              <a:buChar char="•"/>
            </a:pPr>
            <a:r>
              <a:rPr lang="en-US">
                <a:solidFill>
                  <a:schemeClr val="accent2"/>
                </a:solidFill>
              </a:rPr>
              <a:t>Teacher-led blending is taught throughout Phase 2.</a:t>
            </a:r>
            <a:endParaRPr>
              <a:solidFill>
                <a:schemeClr val="accent2"/>
              </a:solidFill>
            </a:endParaRPr>
          </a:p>
          <a:p>
            <a:pPr indent="-50800" lvl="0" marL="228600" rtl="0" algn="l">
              <a:lnSpc>
                <a:spcPct val="90000"/>
              </a:lnSpc>
              <a:spcBef>
                <a:spcPts val="1000"/>
              </a:spcBef>
              <a:spcAft>
                <a:spcPts val="0"/>
              </a:spcAft>
              <a:buClr>
                <a:srgbClr val="595959"/>
              </a:buClr>
              <a:buSzPts val="2800"/>
              <a:buNone/>
            </a:pPr>
            <a:r>
              <a:t/>
            </a:r>
            <a:endParaRPr sz="1400">
              <a:solidFill>
                <a:schemeClr val="accent2"/>
              </a:solidFill>
            </a:endParaRPr>
          </a:p>
          <a:p>
            <a:pPr indent="-228600" lvl="0" marL="228600" rtl="0" algn="l">
              <a:lnSpc>
                <a:spcPct val="90000"/>
              </a:lnSpc>
              <a:spcBef>
                <a:spcPts val="1000"/>
              </a:spcBef>
              <a:spcAft>
                <a:spcPts val="0"/>
              </a:spcAft>
              <a:buClr>
                <a:schemeClr val="accent2"/>
              </a:buClr>
              <a:buSzPts val="2800"/>
              <a:buChar char="•"/>
            </a:pPr>
            <a:r>
              <a:rPr lang="en-US">
                <a:solidFill>
                  <a:schemeClr val="accent2"/>
                </a:solidFill>
              </a:rPr>
              <a:t>Our aim to is to teach every child to blend by Christmas.</a:t>
            </a:r>
            <a:endParaRPr>
              <a:solidFill>
                <a:schemeClr val="accent2"/>
              </a:solidFill>
            </a:endParaRPr>
          </a:p>
          <a:p>
            <a:pPr indent="-50800" lvl="0" marL="228600" rtl="0" algn="l">
              <a:lnSpc>
                <a:spcPct val="90000"/>
              </a:lnSpc>
              <a:spcBef>
                <a:spcPts val="1000"/>
              </a:spcBef>
              <a:spcAft>
                <a:spcPts val="0"/>
              </a:spcAft>
              <a:buClr>
                <a:srgbClr val="595959"/>
              </a:buClr>
              <a:buSzPts val="2800"/>
              <a:buNone/>
            </a:pPr>
            <a:r>
              <a:t/>
            </a:r>
            <a:endParaRPr sz="1400">
              <a:solidFill>
                <a:schemeClr val="accent2"/>
              </a:solidFill>
            </a:endParaRPr>
          </a:p>
          <a:p>
            <a:pPr indent="-228600" lvl="0" marL="228600" rtl="0" algn="l">
              <a:lnSpc>
                <a:spcPct val="90000"/>
              </a:lnSpc>
              <a:spcBef>
                <a:spcPts val="1000"/>
              </a:spcBef>
              <a:spcAft>
                <a:spcPts val="0"/>
              </a:spcAft>
              <a:buClr>
                <a:schemeClr val="accent2"/>
              </a:buClr>
              <a:buSzPts val="2800"/>
              <a:buChar char="•"/>
            </a:pPr>
            <a:r>
              <a:rPr lang="en-US">
                <a:solidFill>
                  <a:schemeClr val="accent2"/>
                </a:solidFill>
              </a:rPr>
              <a:t>We will inform you if your child needs additional practice.</a:t>
            </a:r>
            <a:endParaRPr>
              <a:solidFill>
                <a:schemeClr val="accent2"/>
              </a:solidFill>
            </a:endParaRPr>
          </a:p>
          <a:p>
            <a:pPr indent="-228600" lvl="0" marL="228600" rtl="0" algn="l">
              <a:lnSpc>
                <a:spcPct val="90000"/>
              </a:lnSpc>
              <a:spcBef>
                <a:spcPts val="1000"/>
              </a:spcBef>
              <a:spcAft>
                <a:spcPts val="0"/>
              </a:spcAft>
              <a:buClr>
                <a:schemeClr val="accent2"/>
              </a:buClr>
              <a:buSzPts val="2800"/>
              <a:buChar char="•"/>
            </a:pPr>
            <a:r>
              <a:rPr lang="en-US">
                <a:solidFill>
                  <a:schemeClr val="accent2"/>
                </a:solidFill>
              </a:rPr>
              <a:t>We also do a lot of oral blending with the children where we say sounds to make a word for them to copy and blend. eg. d - o - g = dog</a:t>
            </a:r>
            <a:endParaRPr>
              <a:solidFill>
                <a:schemeClr val="accent2"/>
              </a:solidFill>
            </a:endParaRPr>
          </a:p>
        </p:txBody>
      </p:sp>
      <p:sp>
        <p:nvSpPr>
          <p:cNvPr id="135" name="Google Shape;135;p31"/>
          <p:cNvSpPr txBox="1"/>
          <p:nvPr>
            <p:ph type="title"/>
          </p:nvPr>
        </p:nvSpPr>
        <p:spPr>
          <a:xfrm>
            <a:off x="479376" y="332656"/>
            <a:ext cx="10145410" cy="1152128"/>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SzPts val="1400"/>
              <a:buNone/>
            </a:pPr>
            <a:r>
              <a:rPr lang="en-US"/>
              <a:t>We teach blending so your child learns to read </a:t>
            </a:r>
            <a:endParaRPr/>
          </a:p>
        </p:txBody>
      </p:sp>
      <p:pic>
        <p:nvPicPr>
          <p:cNvPr descr="A person teaching a group of children&#10;&#10;Description automatically generated" id="136" name="Google Shape;136;p31"/>
          <p:cNvPicPr preferRelativeResize="0"/>
          <p:nvPr/>
        </p:nvPicPr>
        <p:blipFill rotWithShape="1">
          <a:blip r:embed="rId3">
            <a:alphaModFix/>
          </a:blip>
          <a:srcRect b="0" l="0" r="0" t="0"/>
          <a:stretch/>
        </p:blipFill>
        <p:spPr>
          <a:xfrm>
            <a:off x="6809287" y="1932207"/>
            <a:ext cx="5192400" cy="3598800"/>
          </a:xfrm>
          <a:prstGeom prst="roundRect">
            <a:avLst>
              <a:gd fmla="val 16667" name="adj"/>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32"/>
          <p:cNvSpPr txBox="1"/>
          <p:nvPr>
            <p:ph type="title"/>
          </p:nvPr>
        </p:nvSpPr>
        <p:spPr>
          <a:xfrm>
            <a:off x="479376" y="332656"/>
            <a:ext cx="9793088" cy="1152128"/>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SzPts val="1400"/>
              <a:buNone/>
            </a:pPr>
            <a:r>
              <a:rPr lang="en-US"/>
              <a:t>Blending to read words- watch the video on the Little Wandle website.</a:t>
            </a:r>
            <a:endParaRPr/>
          </a:p>
        </p:txBody>
      </p:sp>
      <p:pic>
        <p:nvPicPr>
          <p:cNvPr descr="How we teach blending" id="142" name="Google Shape;142;p32"/>
          <p:cNvPicPr preferRelativeResize="0"/>
          <p:nvPr/>
        </p:nvPicPr>
        <p:blipFill rotWithShape="1">
          <a:blip r:embed="rId3">
            <a:alphaModFix/>
          </a:blip>
          <a:srcRect b="0" l="0" r="0" t="0"/>
          <a:stretch/>
        </p:blipFill>
        <p:spPr>
          <a:xfrm>
            <a:off x="973079" y="2582924"/>
            <a:ext cx="7170541" cy="4051356"/>
          </a:xfrm>
          <a:prstGeom prst="rect">
            <a:avLst/>
          </a:prstGeom>
          <a:noFill/>
          <a:ln>
            <a:noFill/>
          </a:ln>
        </p:spPr>
      </p:pic>
      <p:sp>
        <p:nvSpPr>
          <p:cNvPr id="143" name="Google Shape;143;p32"/>
          <p:cNvSpPr txBox="1"/>
          <p:nvPr/>
        </p:nvSpPr>
        <p:spPr>
          <a:xfrm>
            <a:off x="6530975" y="963100"/>
            <a:ext cx="3000000" cy="1446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US" sz="1700" u="sng" cap="none" strike="noStrike">
                <a:solidFill>
                  <a:schemeClr val="hlink"/>
                </a:solidFill>
                <a:latin typeface="Arial"/>
                <a:ea typeface="Arial"/>
                <a:cs typeface="Arial"/>
                <a:sym typeface="Arial"/>
                <a:hlinkClick r:id="rId4"/>
              </a:rPr>
              <a:t>https://www.littlewandlelettersandsounds.org.uk/resources/for-parents/#tabnametabHowWeTeach</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2"/>
                                        </p:tgtEl>
                                        <p:attrNameLst>
                                          <p:attrName>style.visibility</p:attrName>
                                        </p:attrNameLst>
                                      </p:cBhvr>
                                      <p:to>
                                        <p:strVal val="visible"/>
                                      </p:to>
                                    </p:set>
                                    <p:animEffect filter="fade" transition="in">
                                      <p:cBhvr>
                                        <p:cTn dur="1"/>
                                        <p:tgtEl>
                                          <p:spTgt spid="14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33"/>
          <p:cNvSpPr txBox="1"/>
          <p:nvPr>
            <p:ph idx="1" type="body"/>
          </p:nvPr>
        </p:nvSpPr>
        <p:spPr>
          <a:xfrm>
            <a:off x="479376" y="1700808"/>
            <a:ext cx="5256584" cy="4941168"/>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accent2"/>
              </a:buClr>
              <a:buSzPts val="2800"/>
              <a:buChar char="•"/>
            </a:pPr>
            <a:r>
              <a:rPr lang="en-US">
                <a:solidFill>
                  <a:schemeClr val="accent2"/>
                </a:solidFill>
              </a:rPr>
              <a:t>These words have unusual spellings e.g. he, the, was.</a:t>
            </a:r>
            <a:endParaRPr>
              <a:solidFill>
                <a:schemeClr val="accent2"/>
              </a:solidFill>
            </a:endParaRPr>
          </a:p>
          <a:p>
            <a:pPr indent="-50800" lvl="0" marL="228600" rtl="0" algn="l">
              <a:lnSpc>
                <a:spcPct val="90000"/>
              </a:lnSpc>
              <a:spcBef>
                <a:spcPts val="1000"/>
              </a:spcBef>
              <a:spcAft>
                <a:spcPts val="0"/>
              </a:spcAft>
              <a:buClr>
                <a:srgbClr val="595959"/>
              </a:buClr>
              <a:buSzPts val="2800"/>
              <a:buNone/>
            </a:pPr>
            <a:r>
              <a:t/>
            </a:r>
            <a:endParaRPr>
              <a:solidFill>
                <a:schemeClr val="accent2"/>
              </a:solidFill>
            </a:endParaRPr>
          </a:p>
          <a:p>
            <a:pPr indent="-228600" lvl="0" marL="228600" rtl="0" algn="l">
              <a:lnSpc>
                <a:spcPct val="90000"/>
              </a:lnSpc>
              <a:spcBef>
                <a:spcPts val="1000"/>
              </a:spcBef>
              <a:spcAft>
                <a:spcPts val="0"/>
              </a:spcAft>
              <a:buClr>
                <a:schemeClr val="accent2"/>
              </a:buClr>
              <a:buSzPts val="2800"/>
              <a:buChar char="•"/>
            </a:pPr>
            <a:r>
              <a:rPr lang="en-US">
                <a:solidFill>
                  <a:schemeClr val="accent2"/>
                </a:solidFill>
              </a:rPr>
              <a:t>They are taught in a systematic way.</a:t>
            </a:r>
            <a:endParaRPr>
              <a:solidFill>
                <a:schemeClr val="accent2"/>
              </a:solidFill>
            </a:endParaRPr>
          </a:p>
          <a:p>
            <a:pPr indent="-50800" lvl="0" marL="228600" rtl="0" algn="l">
              <a:lnSpc>
                <a:spcPct val="90000"/>
              </a:lnSpc>
              <a:spcBef>
                <a:spcPts val="1000"/>
              </a:spcBef>
              <a:spcAft>
                <a:spcPts val="0"/>
              </a:spcAft>
              <a:buClr>
                <a:srgbClr val="595959"/>
              </a:buClr>
              <a:buSzPts val="2800"/>
              <a:buNone/>
            </a:pPr>
            <a:r>
              <a:t/>
            </a:r>
            <a:endParaRPr>
              <a:solidFill>
                <a:schemeClr val="accent2"/>
              </a:solidFill>
            </a:endParaRPr>
          </a:p>
          <a:p>
            <a:pPr indent="-228600" lvl="0" marL="228600" rtl="0" algn="l">
              <a:lnSpc>
                <a:spcPct val="90000"/>
              </a:lnSpc>
              <a:spcBef>
                <a:spcPts val="1000"/>
              </a:spcBef>
              <a:spcAft>
                <a:spcPts val="0"/>
              </a:spcAft>
              <a:buClr>
                <a:schemeClr val="accent2"/>
              </a:buClr>
              <a:buSzPts val="2800"/>
              <a:buChar char="•"/>
            </a:pPr>
            <a:r>
              <a:rPr lang="en-US">
                <a:solidFill>
                  <a:schemeClr val="accent2"/>
                </a:solidFill>
              </a:rPr>
              <a:t>Children are now learning to read the Phase 2 tricky words: is, I, the, put, pull, full, as, and, has, his, her, go, no, to, into, she, push, he, of, we, me, be.</a:t>
            </a:r>
            <a:endParaRPr>
              <a:solidFill>
                <a:schemeClr val="accent2"/>
              </a:solidFill>
            </a:endParaRPr>
          </a:p>
        </p:txBody>
      </p:sp>
      <p:sp>
        <p:nvSpPr>
          <p:cNvPr id="149" name="Google Shape;149;p33"/>
          <p:cNvSpPr txBox="1"/>
          <p:nvPr>
            <p:ph type="title"/>
          </p:nvPr>
        </p:nvSpPr>
        <p:spPr>
          <a:xfrm>
            <a:off x="479376" y="332656"/>
            <a:ext cx="9793088" cy="1152128"/>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SzPts val="1400"/>
              <a:buNone/>
            </a:pPr>
            <a:r>
              <a:rPr lang="en-US"/>
              <a:t>Tricky words</a:t>
            </a:r>
            <a:endParaRPr/>
          </a:p>
        </p:txBody>
      </p:sp>
      <p:pic>
        <p:nvPicPr>
          <p:cNvPr descr="A person holding a piece of paper&#10;&#10;Description automatically generated" id="150" name="Google Shape;150;p33"/>
          <p:cNvPicPr preferRelativeResize="0"/>
          <p:nvPr/>
        </p:nvPicPr>
        <p:blipFill rotWithShape="1">
          <a:blip r:embed="rId3">
            <a:alphaModFix/>
          </a:blip>
          <a:srcRect b="0" l="0" r="0" t="0"/>
          <a:stretch/>
        </p:blipFill>
        <p:spPr>
          <a:xfrm>
            <a:off x="6096000" y="1984248"/>
            <a:ext cx="5479846" cy="3383121"/>
          </a:xfrm>
          <a:prstGeom prst="roundRect">
            <a:avLst>
              <a:gd fmla="val 16667" name="adj"/>
            </a:avLst>
          </a:prstGeom>
          <a:noFill/>
          <a:ln>
            <a:noFill/>
          </a:ln>
        </p:spPr>
      </p:pic>
      <p:sp>
        <p:nvSpPr>
          <p:cNvPr id="151" name="Google Shape;151;p33"/>
          <p:cNvSpPr txBox="1"/>
          <p:nvPr/>
        </p:nvSpPr>
        <p:spPr>
          <a:xfrm>
            <a:off x="7335925" y="5731650"/>
            <a:ext cx="30000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34"/>
          <p:cNvSpPr txBox="1"/>
          <p:nvPr>
            <p:ph type="title"/>
          </p:nvPr>
        </p:nvSpPr>
        <p:spPr>
          <a:xfrm>
            <a:off x="479376" y="332656"/>
            <a:ext cx="9793088" cy="1152128"/>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SzPts val="1400"/>
              <a:buNone/>
            </a:pPr>
            <a:r>
              <a:rPr lang="en-US"/>
              <a:t>Reading tricky words </a:t>
            </a:r>
            <a:endParaRPr/>
          </a:p>
        </p:txBody>
      </p:sp>
      <p:pic>
        <p:nvPicPr>
          <p:cNvPr id="157" name="Google Shape;157;p34"/>
          <p:cNvPicPr preferRelativeResize="0"/>
          <p:nvPr/>
        </p:nvPicPr>
        <p:blipFill rotWithShape="1">
          <a:blip r:embed="rId3">
            <a:alphaModFix/>
          </a:blip>
          <a:srcRect b="5701" l="0" r="0" t="0"/>
          <a:stretch/>
        </p:blipFill>
        <p:spPr>
          <a:xfrm>
            <a:off x="2207568" y="1921886"/>
            <a:ext cx="7614591" cy="3893698"/>
          </a:xfrm>
          <a:prstGeom prst="rect">
            <a:avLst/>
          </a:prstGeom>
          <a:noFill/>
          <a:ln>
            <a:noFill/>
          </a:ln>
        </p:spPr>
      </p:pic>
      <p:sp>
        <p:nvSpPr>
          <p:cNvPr id="158" name="Google Shape;158;p34"/>
          <p:cNvSpPr txBox="1"/>
          <p:nvPr/>
        </p:nvSpPr>
        <p:spPr>
          <a:xfrm>
            <a:off x="4975950" y="712900"/>
            <a:ext cx="3000000" cy="1046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sng" cap="none" strike="noStrike">
                <a:solidFill>
                  <a:schemeClr val="hlink"/>
                </a:solidFill>
                <a:latin typeface="Arial"/>
                <a:ea typeface="Arial"/>
                <a:cs typeface="Arial"/>
                <a:sym typeface="Arial"/>
                <a:hlinkClick r:id="rId4"/>
              </a:rPr>
              <a:t>https://www.littlewandlelettersandsounds.org.uk/resources/for-parents/#tabnametabHowWeTeach</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35"/>
          <p:cNvSpPr txBox="1"/>
          <p:nvPr>
            <p:ph type="title"/>
          </p:nvPr>
        </p:nvSpPr>
        <p:spPr>
          <a:xfrm>
            <a:off x="479375" y="422570"/>
            <a:ext cx="10526100" cy="12906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SzPts val="1400"/>
              <a:buNone/>
            </a:pPr>
            <a:r>
              <a:rPr lang="en-US" sz="3200"/>
              <a:t>Our progression</a:t>
            </a:r>
            <a:r>
              <a:rPr lang="en-US" sz="2200"/>
              <a:t> - this shows what the children are taught across Reception and Year 1.   You can view the whole progression on our school website.</a:t>
            </a:r>
            <a:endParaRPr/>
          </a:p>
        </p:txBody>
      </p:sp>
      <p:pic>
        <p:nvPicPr>
          <p:cNvPr id="164" name="Google Shape;164;p35"/>
          <p:cNvPicPr preferRelativeResize="0"/>
          <p:nvPr/>
        </p:nvPicPr>
        <p:blipFill rotWithShape="1">
          <a:blip r:embed="rId3">
            <a:alphaModFix/>
          </a:blip>
          <a:srcRect b="20913" l="0" r="0" t="0"/>
          <a:stretch/>
        </p:blipFill>
        <p:spPr>
          <a:xfrm>
            <a:off x="478810" y="1713260"/>
            <a:ext cx="4850928" cy="5423724"/>
          </a:xfrm>
          <a:prstGeom prst="roundRect">
            <a:avLst>
              <a:gd fmla="val 3145" name="adj"/>
            </a:avLst>
          </a:prstGeom>
          <a:noFill/>
          <a:ln>
            <a:noFill/>
          </a:ln>
        </p:spPr>
      </p:pic>
      <p:pic>
        <p:nvPicPr>
          <p:cNvPr id="165" name="Google Shape;165;p35"/>
          <p:cNvPicPr preferRelativeResize="0"/>
          <p:nvPr/>
        </p:nvPicPr>
        <p:blipFill rotWithShape="1">
          <a:blip r:embed="rId4">
            <a:alphaModFix/>
          </a:blip>
          <a:srcRect b="34564" l="0" r="0" t="0"/>
          <a:stretch/>
        </p:blipFill>
        <p:spPr>
          <a:xfrm>
            <a:off x="5879976" y="2186478"/>
            <a:ext cx="4850928" cy="4487620"/>
          </a:xfrm>
          <a:prstGeom prst="roundRect">
            <a:avLst>
              <a:gd fmla="val 3378" name="adj"/>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164"/>
                                        </p:tgtEl>
                                        <p:attrNameLst>
                                          <p:attrName>style.visibility</p:attrName>
                                        </p:attrNameLst>
                                      </p:cBhvr>
                                      <p:to>
                                        <p:strVal val="visible"/>
                                      </p:to>
                                    </p:set>
                                    <p:anim calcmode="lin" valueType="num">
                                      <p:cBhvr additive="base">
                                        <p:cTn dur="500"/>
                                        <p:tgtEl>
                                          <p:spTgt spid="164"/>
                                        </p:tgtEl>
                                        <p:attrNameLst>
                                          <p:attrName>ppt_y</p:attrName>
                                        </p:attrNameLst>
                                      </p:cBhvr>
                                      <p:tavLst>
                                        <p:tav fmla="" tm="0">
                                          <p:val>
                                            <p:strVal val="#ppt_y+1"/>
                                          </p:val>
                                        </p:tav>
                                        <p:tav fmla="" tm="100000">
                                          <p:val>
                                            <p:strVal val="#ppt_y"/>
                                          </p:val>
                                        </p:tav>
                                      </p:tavLst>
                                    </p:anim>
                                  </p:childTnLst>
                                </p:cTn>
                              </p:par>
                            </p:childTnLst>
                          </p:cTn>
                        </p:par>
                        <p:par>
                          <p:cTn fill="hold">
                            <p:stCondLst>
                              <p:cond delay="500"/>
                            </p:stCondLst>
                            <p:childTnLst>
                              <p:par>
                                <p:cTn fill="hold" nodeType="afterEffect" presetClass="entr" presetID="2" presetSubtype="4">
                                  <p:stCondLst>
                                    <p:cond delay="0"/>
                                  </p:stCondLst>
                                  <p:childTnLst>
                                    <p:set>
                                      <p:cBhvr>
                                        <p:cTn dur="1" fill="hold">
                                          <p:stCondLst>
                                            <p:cond delay="0"/>
                                          </p:stCondLst>
                                        </p:cTn>
                                        <p:tgtEl>
                                          <p:spTgt spid="165"/>
                                        </p:tgtEl>
                                        <p:attrNameLst>
                                          <p:attrName>style.visibility</p:attrName>
                                        </p:attrNameLst>
                                      </p:cBhvr>
                                      <p:to>
                                        <p:strVal val="visible"/>
                                      </p:to>
                                    </p:set>
                                    <p:anim calcmode="lin" valueType="num">
                                      <p:cBhvr additive="base">
                                        <p:cTn dur="500"/>
                                        <p:tgtEl>
                                          <p:spTgt spid="165"/>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pic>
        <p:nvPicPr>
          <p:cNvPr id="170" name="Google Shape;170;p36"/>
          <p:cNvPicPr preferRelativeResize="0"/>
          <p:nvPr/>
        </p:nvPicPr>
        <p:blipFill rotWithShape="1">
          <a:blip r:embed="rId3">
            <a:alphaModFix/>
          </a:blip>
          <a:srcRect b="0" l="0" r="0" t="0"/>
          <a:stretch/>
        </p:blipFill>
        <p:spPr>
          <a:xfrm>
            <a:off x="571483" y="2045703"/>
            <a:ext cx="2057987" cy="2963820"/>
          </a:xfrm>
          <a:prstGeom prst="rect">
            <a:avLst/>
          </a:prstGeom>
          <a:noFill/>
          <a:ln>
            <a:noFill/>
          </a:ln>
        </p:spPr>
      </p:pic>
      <p:sp>
        <p:nvSpPr>
          <p:cNvPr id="171" name="Google Shape;171;p36"/>
          <p:cNvSpPr txBox="1"/>
          <p:nvPr>
            <p:ph type="title"/>
          </p:nvPr>
        </p:nvSpPr>
        <p:spPr>
          <a:xfrm>
            <a:off x="479376" y="332656"/>
            <a:ext cx="9793088" cy="1152128"/>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SzPts val="1400"/>
              <a:buNone/>
            </a:pPr>
            <a:r>
              <a:rPr b="1" lang="en-US" sz="3000"/>
              <a:t>How we make learning stick - lots of repeated practice across the day.  Fun games and each phoneme has a picture to help the children remember.</a:t>
            </a:r>
            <a:endParaRPr b="1" sz="3000"/>
          </a:p>
        </p:txBody>
      </p:sp>
      <p:sp>
        <p:nvSpPr>
          <p:cNvPr id="172" name="Google Shape;172;p36"/>
          <p:cNvSpPr txBox="1"/>
          <p:nvPr>
            <p:ph idx="1" type="body"/>
          </p:nvPr>
        </p:nvSpPr>
        <p:spPr>
          <a:xfrm>
            <a:off x="2847253" y="2751060"/>
            <a:ext cx="1651150" cy="1675452"/>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0070C0"/>
              </a:buClr>
              <a:buSzPts val="2800"/>
              <a:buNone/>
            </a:pPr>
            <a:r>
              <a:rPr lang="en-US">
                <a:solidFill>
                  <a:srgbClr val="0070C0"/>
                </a:solidFill>
              </a:rPr>
              <a:t>	</a:t>
            </a:r>
            <a:endParaRPr/>
          </a:p>
          <a:p>
            <a:pPr indent="0" lvl="0" marL="0" rtl="0" algn="l">
              <a:lnSpc>
                <a:spcPct val="90000"/>
              </a:lnSpc>
              <a:spcBef>
                <a:spcPts val="1000"/>
              </a:spcBef>
              <a:spcAft>
                <a:spcPts val="0"/>
              </a:spcAft>
              <a:buClr>
                <a:srgbClr val="0070C0"/>
              </a:buClr>
              <a:buSzPts val="2800"/>
              <a:buNone/>
            </a:pPr>
            <a:r>
              <a:rPr lang="en-US">
                <a:solidFill>
                  <a:srgbClr val="0070C0"/>
                </a:solidFill>
              </a:rPr>
              <a:t>	</a:t>
            </a:r>
            <a:endParaRPr/>
          </a:p>
          <a:p>
            <a:pPr indent="0" lvl="0" marL="0" rtl="0" algn="l">
              <a:lnSpc>
                <a:spcPct val="90000"/>
              </a:lnSpc>
              <a:spcBef>
                <a:spcPts val="1000"/>
              </a:spcBef>
              <a:spcAft>
                <a:spcPts val="0"/>
              </a:spcAft>
              <a:buClr>
                <a:srgbClr val="0070C0"/>
              </a:buClr>
              <a:buSzPts val="2800"/>
              <a:buNone/>
            </a:pPr>
            <a:r>
              <a:rPr lang="en-US">
                <a:solidFill>
                  <a:srgbClr val="0070C0"/>
                </a:solidFill>
              </a:rPr>
              <a:t>	</a:t>
            </a:r>
            <a:endParaRPr/>
          </a:p>
          <a:p>
            <a:pPr indent="0" lvl="0" marL="0" rtl="0" algn="l">
              <a:lnSpc>
                <a:spcPct val="90000"/>
              </a:lnSpc>
              <a:spcBef>
                <a:spcPts val="1000"/>
              </a:spcBef>
              <a:spcAft>
                <a:spcPts val="0"/>
              </a:spcAft>
              <a:buClr>
                <a:srgbClr val="0070C0"/>
              </a:buClr>
              <a:buSzPts val="2800"/>
              <a:buNone/>
            </a:pPr>
            <a:r>
              <a:rPr lang="en-US">
                <a:solidFill>
                  <a:srgbClr val="0070C0"/>
                </a:solidFill>
              </a:rPr>
              <a:t>	</a:t>
            </a:r>
            <a:endParaRPr/>
          </a:p>
          <a:p>
            <a:pPr indent="0" lvl="0" marL="0" rtl="0" algn="l">
              <a:lnSpc>
                <a:spcPct val="90000"/>
              </a:lnSpc>
              <a:spcBef>
                <a:spcPts val="1000"/>
              </a:spcBef>
              <a:spcAft>
                <a:spcPts val="0"/>
              </a:spcAft>
              <a:buClr>
                <a:srgbClr val="0070C0"/>
              </a:buClr>
              <a:buSzPts val="2800"/>
              <a:buNone/>
            </a:pPr>
            <a:r>
              <a:rPr lang="en-US">
                <a:solidFill>
                  <a:srgbClr val="0070C0"/>
                </a:solidFill>
              </a:rPr>
              <a:t>	</a:t>
            </a:r>
            <a:endParaRPr/>
          </a:p>
        </p:txBody>
      </p:sp>
      <p:pic>
        <p:nvPicPr>
          <p:cNvPr descr="A picture containing graphical user interface&#10;&#10;Description automatically generated" id="173" name="Google Shape;173;p36"/>
          <p:cNvPicPr preferRelativeResize="0"/>
          <p:nvPr/>
        </p:nvPicPr>
        <p:blipFill rotWithShape="1">
          <a:blip r:embed="rId4">
            <a:alphaModFix/>
          </a:blip>
          <a:srcRect b="0" l="0" r="0" t="0"/>
          <a:stretch/>
        </p:blipFill>
        <p:spPr>
          <a:xfrm>
            <a:off x="7826755" y="2339556"/>
            <a:ext cx="2730514" cy="1716914"/>
          </a:xfrm>
          <a:prstGeom prst="rect">
            <a:avLst/>
          </a:prstGeom>
          <a:noFill/>
          <a:ln>
            <a:noFill/>
          </a:ln>
        </p:spPr>
      </p:pic>
      <p:pic>
        <p:nvPicPr>
          <p:cNvPr descr="A picture containing text&#10;&#10;Description automatically generated" id="174" name="Google Shape;174;p36"/>
          <p:cNvPicPr preferRelativeResize="0"/>
          <p:nvPr/>
        </p:nvPicPr>
        <p:blipFill rotWithShape="1">
          <a:blip r:embed="rId5">
            <a:alphaModFix/>
          </a:blip>
          <a:srcRect b="0" l="0" r="0" t="0"/>
          <a:stretch/>
        </p:blipFill>
        <p:spPr>
          <a:xfrm>
            <a:off x="9120336" y="4221088"/>
            <a:ext cx="2730514" cy="1694565"/>
          </a:xfrm>
          <a:prstGeom prst="rect">
            <a:avLst/>
          </a:prstGeom>
          <a:noFill/>
          <a:ln>
            <a:noFill/>
          </a:ln>
        </p:spPr>
      </p:pic>
      <p:pic>
        <p:nvPicPr>
          <p:cNvPr id="175" name="Google Shape;175;p36"/>
          <p:cNvPicPr preferRelativeResize="0"/>
          <p:nvPr/>
        </p:nvPicPr>
        <p:blipFill rotWithShape="1">
          <a:blip r:embed="rId6">
            <a:alphaModFix/>
          </a:blip>
          <a:srcRect b="0" l="0" r="0" t="0"/>
          <a:stretch/>
        </p:blipFill>
        <p:spPr>
          <a:xfrm>
            <a:off x="3228933" y="2146601"/>
            <a:ext cx="2050041" cy="288436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pic>
        <p:nvPicPr>
          <p:cNvPr id="180" name="Google Shape;180;p37"/>
          <p:cNvPicPr preferRelativeResize="0"/>
          <p:nvPr/>
        </p:nvPicPr>
        <p:blipFill rotWithShape="1">
          <a:blip r:embed="rId3">
            <a:alphaModFix amt="4000"/>
          </a:blip>
          <a:srcRect b="0" l="0" r="0" t="0"/>
          <a:stretch/>
        </p:blipFill>
        <p:spPr>
          <a:xfrm>
            <a:off x="263352" y="-1179512"/>
            <a:ext cx="8556550" cy="8935311"/>
          </a:xfrm>
          <a:prstGeom prst="rect">
            <a:avLst/>
          </a:prstGeom>
          <a:noFill/>
          <a:ln>
            <a:noFill/>
          </a:ln>
        </p:spPr>
      </p:pic>
      <p:sp>
        <p:nvSpPr>
          <p:cNvPr id="181" name="Google Shape;181;p37"/>
          <p:cNvSpPr txBox="1"/>
          <p:nvPr/>
        </p:nvSpPr>
        <p:spPr>
          <a:xfrm>
            <a:off x="0" y="2780928"/>
            <a:ext cx="12191999" cy="109260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6500"/>
              <a:buFont typeface="Arial"/>
              <a:buNone/>
            </a:pPr>
            <a:r>
              <a:rPr b="1" i="0" lang="en-US" sz="6500" u="none" cap="none" strike="noStrike">
                <a:solidFill>
                  <a:schemeClr val="lt1"/>
                </a:solidFill>
                <a:latin typeface="Calibri"/>
                <a:ea typeface="Calibri"/>
                <a:cs typeface="Calibri"/>
                <a:sym typeface="Calibri"/>
              </a:rPr>
              <a:t>Reading and spelling</a:t>
            </a:r>
            <a:endParaRPr b="0" i="0" sz="1400" u="none" cap="none" strike="noStrike">
              <a:solidFill>
                <a:srgbClr val="000000"/>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38"/>
          <p:cNvSpPr txBox="1"/>
          <p:nvPr>
            <p:ph type="title"/>
          </p:nvPr>
        </p:nvSpPr>
        <p:spPr>
          <a:xfrm>
            <a:off x="479376" y="25187"/>
            <a:ext cx="9793088" cy="1152128"/>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SzPts val="1400"/>
              <a:buNone/>
            </a:pPr>
            <a:r>
              <a:rPr b="1" lang="en-US"/>
              <a:t>Spelling	</a:t>
            </a:r>
            <a:endParaRPr b="1"/>
          </a:p>
        </p:txBody>
      </p:sp>
      <p:sp>
        <p:nvSpPr>
          <p:cNvPr id="187" name="Google Shape;187;p38"/>
          <p:cNvSpPr txBox="1"/>
          <p:nvPr>
            <p:ph idx="1" type="body"/>
          </p:nvPr>
        </p:nvSpPr>
        <p:spPr>
          <a:xfrm>
            <a:off x="479376" y="1484784"/>
            <a:ext cx="11161240" cy="4392488"/>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accent2"/>
              </a:buClr>
              <a:buSzPts val="2800"/>
              <a:buChar char="•"/>
            </a:pPr>
            <a:r>
              <a:rPr lang="en-US">
                <a:solidFill>
                  <a:schemeClr val="accent2"/>
                </a:solidFill>
              </a:rPr>
              <a:t>Your child will be taught how to spell simple words, using the graphemes they have been taught.   We use magnetic letters instead of writing at this stage.</a:t>
            </a:r>
            <a:endParaRPr>
              <a:solidFill>
                <a:schemeClr val="accent2"/>
              </a:solidFill>
            </a:endParaRPr>
          </a:p>
          <a:p>
            <a:pPr indent="0" lvl="0" marL="457200" rtl="0" algn="l">
              <a:lnSpc>
                <a:spcPct val="90000"/>
              </a:lnSpc>
              <a:spcBef>
                <a:spcPts val="0"/>
              </a:spcBef>
              <a:spcAft>
                <a:spcPts val="0"/>
              </a:spcAft>
              <a:buNone/>
            </a:pPr>
            <a:r>
              <a:t/>
            </a:r>
            <a:endParaRPr>
              <a:solidFill>
                <a:schemeClr val="accent2"/>
              </a:solidFill>
            </a:endParaRPr>
          </a:p>
          <a:p>
            <a:pPr indent="0" lvl="0" marL="457200" rtl="0" algn="l">
              <a:lnSpc>
                <a:spcPct val="90000"/>
              </a:lnSpc>
              <a:spcBef>
                <a:spcPts val="1000"/>
              </a:spcBef>
              <a:spcAft>
                <a:spcPts val="0"/>
              </a:spcAft>
              <a:buNone/>
            </a:pPr>
            <a:r>
              <a:rPr lang="en-US"/>
              <a:t>		</a:t>
            </a:r>
            <a:endParaRPr/>
          </a:p>
        </p:txBody>
      </p:sp>
      <p:pic>
        <p:nvPicPr>
          <p:cNvPr id="188" name="Google Shape;188;p38"/>
          <p:cNvPicPr preferRelativeResize="0"/>
          <p:nvPr/>
        </p:nvPicPr>
        <p:blipFill>
          <a:blip r:embed="rId3">
            <a:alphaModFix/>
          </a:blip>
          <a:stretch>
            <a:fillRect/>
          </a:stretch>
        </p:blipFill>
        <p:spPr>
          <a:xfrm>
            <a:off x="3907450" y="3013161"/>
            <a:ext cx="4305100" cy="28641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39"/>
          <p:cNvSpPr txBox="1"/>
          <p:nvPr>
            <p:ph idx="1" type="body"/>
          </p:nvPr>
        </p:nvSpPr>
        <p:spPr>
          <a:xfrm>
            <a:off x="479376" y="2564904"/>
            <a:ext cx="4176464" cy="3744416"/>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accent2"/>
              </a:buClr>
              <a:buSzPts val="2800"/>
              <a:buChar char="•"/>
            </a:pPr>
            <a:r>
              <a:rPr lang="en-US">
                <a:solidFill>
                  <a:schemeClr val="accent2"/>
                </a:solidFill>
              </a:rPr>
              <a:t>Say the word.</a:t>
            </a:r>
            <a:endParaRPr>
              <a:solidFill>
                <a:schemeClr val="accent2"/>
              </a:solidFill>
            </a:endParaRPr>
          </a:p>
          <a:p>
            <a:pPr indent="-228600" lvl="0" marL="228600" rtl="0" algn="l">
              <a:lnSpc>
                <a:spcPct val="90000"/>
              </a:lnSpc>
              <a:spcBef>
                <a:spcPts val="1000"/>
              </a:spcBef>
              <a:spcAft>
                <a:spcPts val="0"/>
              </a:spcAft>
              <a:buClr>
                <a:schemeClr val="accent2"/>
              </a:buClr>
              <a:buSzPts val="2800"/>
              <a:buChar char="•"/>
            </a:pPr>
            <a:r>
              <a:rPr lang="en-US">
                <a:solidFill>
                  <a:schemeClr val="accent2"/>
                </a:solidFill>
              </a:rPr>
              <a:t>Segment the sounds.</a:t>
            </a:r>
            <a:endParaRPr>
              <a:solidFill>
                <a:schemeClr val="accent2"/>
              </a:solidFill>
            </a:endParaRPr>
          </a:p>
          <a:p>
            <a:pPr indent="-228600" lvl="0" marL="228600" rtl="0" algn="l">
              <a:lnSpc>
                <a:spcPct val="90000"/>
              </a:lnSpc>
              <a:spcBef>
                <a:spcPts val="1000"/>
              </a:spcBef>
              <a:spcAft>
                <a:spcPts val="0"/>
              </a:spcAft>
              <a:buClr>
                <a:schemeClr val="accent2"/>
              </a:buClr>
              <a:buSzPts val="2800"/>
              <a:buChar char="•"/>
            </a:pPr>
            <a:r>
              <a:rPr lang="en-US">
                <a:solidFill>
                  <a:schemeClr val="accent2"/>
                </a:solidFill>
              </a:rPr>
              <a:t>Count the sounds.</a:t>
            </a:r>
            <a:endParaRPr>
              <a:solidFill>
                <a:schemeClr val="accent2"/>
              </a:solidFill>
            </a:endParaRPr>
          </a:p>
          <a:p>
            <a:pPr indent="-228600" lvl="0" marL="228600" rtl="0" algn="l">
              <a:lnSpc>
                <a:spcPct val="90000"/>
              </a:lnSpc>
              <a:spcBef>
                <a:spcPts val="1000"/>
              </a:spcBef>
              <a:spcAft>
                <a:spcPts val="0"/>
              </a:spcAft>
              <a:buClr>
                <a:schemeClr val="accent2"/>
              </a:buClr>
              <a:buSzPts val="2800"/>
              <a:buChar char="•"/>
            </a:pPr>
            <a:r>
              <a:rPr lang="en-US">
                <a:solidFill>
                  <a:schemeClr val="accent2"/>
                </a:solidFill>
              </a:rPr>
              <a:t>Write them down.</a:t>
            </a:r>
            <a:endParaRPr>
              <a:solidFill>
                <a:schemeClr val="accent2"/>
              </a:solidFill>
            </a:endParaRPr>
          </a:p>
          <a:p>
            <a:pPr indent="0" lvl="0" marL="0" rtl="0" algn="l">
              <a:lnSpc>
                <a:spcPct val="90000"/>
              </a:lnSpc>
              <a:spcBef>
                <a:spcPts val="1000"/>
              </a:spcBef>
              <a:spcAft>
                <a:spcPts val="0"/>
              </a:spcAft>
              <a:buNone/>
            </a:pPr>
            <a:r>
              <a:t/>
            </a:r>
            <a:endParaRPr>
              <a:solidFill>
                <a:schemeClr val="accent2"/>
              </a:solidFill>
            </a:endParaRPr>
          </a:p>
          <a:p>
            <a:pPr indent="0" lvl="0" marL="0" rtl="0" algn="l">
              <a:lnSpc>
                <a:spcPct val="90000"/>
              </a:lnSpc>
              <a:spcBef>
                <a:spcPts val="1000"/>
              </a:spcBef>
              <a:spcAft>
                <a:spcPts val="0"/>
              </a:spcAft>
              <a:buNone/>
            </a:pPr>
            <a:r>
              <a:rPr lang="en-US">
                <a:solidFill>
                  <a:schemeClr val="accent2"/>
                </a:solidFill>
              </a:rPr>
              <a:t>eg. cat is c-a-t</a:t>
            </a:r>
            <a:endParaRPr>
              <a:solidFill>
                <a:schemeClr val="accent2"/>
              </a:solidFill>
            </a:endParaRPr>
          </a:p>
        </p:txBody>
      </p:sp>
      <p:sp>
        <p:nvSpPr>
          <p:cNvPr id="194" name="Google Shape;194;p39"/>
          <p:cNvSpPr txBox="1"/>
          <p:nvPr>
            <p:ph type="title"/>
          </p:nvPr>
        </p:nvSpPr>
        <p:spPr>
          <a:xfrm>
            <a:off x="479376" y="332656"/>
            <a:ext cx="9793088" cy="1152128"/>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SzPts val="1400"/>
              <a:buNone/>
            </a:pPr>
            <a:r>
              <a:rPr b="1" lang="en-US"/>
              <a:t>How do we teach spelling?</a:t>
            </a:r>
            <a:endParaRPr/>
          </a:p>
        </p:txBody>
      </p:sp>
      <p:pic>
        <p:nvPicPr>
          <p:cNvPr descr="A picture containing person, indoor, wall&#10;&#10;Description automatically generated" id="195" name="Google Shape;195;p39"/>
          <p:cNvPicPr preferRelativeResize="0"/>
          <p:nvPr/>
        </p:nvPicPr>
        <p:blipFill rotWithShape="1">
          <a:blip r:embed="rId3">
            <a:alphaModFix/>
          </a:blip>
          <a:srcRect b="0" l="0" r="0" t="0"/>
          <a:stretch/>
        </p:blipFill>
        <p:spPr>
          <a:xfrm>
            <a:off x="4891253" y="1801214"/>
            <a:ext cx="6741316" cy="4490459"/>
          </a:xfrm>
          <a:prstGeom prst="roundRect">
            <a:avLst>
              <a:gd fmla="val 16667" name="adj"/>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40"/>
          <p:cNvSpPr txBox="1"/>
          <p:nvPr>
            <p:ph idx="1" type="body"/>
          </p:nvPr>
        </p:nvSpPr>
        <p:spPr>
          <a:xfrm>
            <a:off x="479376" y="1988840"/>
            <a:ext cx="5616624" cy="4176464"/>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2"/>
              </a:buClr>
              <a:buSzPts val="2800"/>
              <a:buNone/>
            </a:pPr>
            <a:r>
              <a:rPr b="1" lang="en-US">
                <a:solidFill>
                  <a:schemeClr val="accent2"/>
                </a:solidFill>
              </a:rPr>
              <a:t>Reading practice sessions are: </a:t>
            </a:r>
            <a:endParaRPr b="1">
              <a:solidFill>
                <a:schemeClr val="dk2"/>
              </a:solidFill>
            </a:endParaRPr>
          </a:p>
          <a:p>
            <a:pPr indent="-228600" lvl="0" marL="228600" rtl="0" algn="l">
              <a:lnSpc>
                <a:spcPct val="90000"/>
              </a:lnSpc>
              <a:spcBef>
                <a:spcPts val="1000"/>
              </a:spcBef>
              <a:spcAft>
                <a:spcPts val="0"/>
              </a:spcAft>
              <a:buClr>
                <a:schemeClr val="accent2"/>
              </a:buClr>
              <a:buSzPts val="2800"/>
              <a:buChar char="•"/>
            </a:pPr>
            <a:r>
              <a:rPr lang="en-US">
                <a:solidFill>
                  <a:schemeClr val="accent2"/>
                </a:solidFill>
              </a:rPr>
              <a:t>timetabled three times a week </a:t>
            </a:r>
            <a:endParaRPr>
              <a:solidFill>
                <a:schemeClr val="accent2"/>
              </a:solidFill>
            </a:endParaRPr>
          </a:p>
          <a:p>
            <a:pPr indent="-228600" lvl="0" marL="228600" rtl="0" algn="l">
              <a:lnSpc>
                <a:spcPct val="90000"/>
              </a:lnSpc>
              <a:spcBef>
                <a:spcPts val="1000"/>
              </a:spcBef>
              <a:spcAft>
                <a:spcPts val="0"/>
              </a:spcAft>
              <a:buClr>
                <a:schemeClr val="accent2"/>
              </a:buClr>
              <a:buSzPts val="2800"/>
              <a:buChar char="•"/>
            </a:pPr>
            <a:r>
              <a:rPr lang="en-US">
                <a:solidFill>
                  <a:schemeClr val="accent2"/>
                </a:solidFill>
              </a:rPr>
              <a:t>taught by a trained teacher/teaching assistant</a:t>
            </a:r>
            <a:endParaRPr>
              <a:solidFill>
                <a:schemeClr val="accent2"/>
              </a:solidFill>
            </a:endParaRPr>
          </a:p>
          <a:p>
            <a:pPr indent="-228600" lvl="0" marL="228600" rtl="0" algn="l">
              <a:lnSpc>
                <a:spcPct val="90000"/>
              </a:lnSpc>
              <a:spcBef>
                <a:spcPts val="1000"/>
              </a:spcBef>
              <a:spcAft>
                <a:spcPts val="0"/>
              </a:spcAft>
              <a:buClr>
                <a:schemeClr val="accent2"/>
              </a:buClr>
              <a:buSzPts val="2800"/>
              <a:buChar char="•"/>
            </a:pPr>
            <a:r>
              <a:rPr lang="en-US">
                <a:solidFill>
                  <a:schemeClr val="accent2"/>
                </a:solidFill>
              </a:rPr>
              <a:t>taught in small groups</a:t>
            </a:r>
            <a:endParaRPr>
              <a:solidFill>
                <a:schemeClr val="accent2"/>
              </a:solidFill>
            </a:endParaRPr>
          </a:p>
          <a:p>
            <a:pPr indent="-228600" lvl="0" marL="228600" rtl="0" algn="l">
              <a:lnSpc>
                <a:spcPct val="90000"/>
              </a:lnSpc>
              <a:spcBef>
                <a:spcPts val="1000"/>
              </a:spcBef>
              <a:spcAft>
                <a:spcPts val="0"/>
              </a:spcAft>
              <a:buClr>
                <a:schemeClr val="accent2"/>
              </a:buClr>
              <a:buSzPts val="2800"/>
              <a:buChar char="•"/>
            </a:pPr>
            <a:r>
              <a:rPr lang="en-US">
                <a:solidFill>
                  <a:schemeClr val="accent2"/>
                </a:solidFill>
              </a:rPr>
              <a:t>children in Reception will bring a book home Week beginning the 12th October.</a:t>
            </a:r>
            <a:endParaRPr>
              <a:solidFill>
                <a:schemeClr val="accent2"/>
              </a:solidFill>
            </a:endParaRPr>
          </a:p>
        </p:txBody>
      </p:sp>
      <p:sp>
        <p:nvSpPr>
          <p:cNvPr id="201" name="Google Shape;201;p40"/>
          <p:cNvSpPr txBox="1"/>
          <p:nvPr>
            <p:ph type="title"/>
          </p:nvPr>
        </p:nvSpPr>
        <p:spPr>
          <a:xfrm>
            <a:off x="479376" y="332656"/>
            <a:ext cx="9793088" cy="1152128"/>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SzPts val="1400"/>
              <a:buNone/>
            </a:pPr>
            <a:r>
              <a:rPr lang="en-US"/>
              <a:t>How do we practise reading in books?</a:t>
            </a:r>
            <a:endParaRPr/>
          </a:p>
        </p:txBody>
      </p:sp>
      <p:pic>
        <p:nvPicPr>
          <p:cNvPr id="202" name="Google Shape;202;p40"/>
          <p:cNvPicPr preferRelativeResize="0"/>
          <p:nvPr/>
        </p:nvPicPr>
        <p:blipFill rotWithShape="1">
          <a:blip r:embed="rId3">
            <a:alphaModFix/>
          </a:blip>
          <a:srcRect b="0" l="0" r="0" t="0"/>
          <a:stretch/>
        </p:blipFill>
        <p:spPr>
          <a:xfrm>
            <a:off x="6456040" y="1717880"/>
            <a:ext cx="2402504" cy="2287184"/>
          </a:xfrm>
          <a:prstGeom prst="rect">
            <a:avLst/>
          </a:prstGeom>
          <a:noFill/>
          <a:ln>
            <a:noFill/>
          </a:ln>
        </p:spPr>
      </p:pic>
      <p:pic>
        <p:nvPicPr>
          <p:cNvPr id="203" name="Google Shape;203;p40"/>
          <p:cNvPicPr preferRelativeResize="0"/>
          <p:nvPr/>
        </p:nvPicPr>
        <p:blipFill rotWithShape="1">
          <a:blip r:embed="rId4">
            <a:alphaModFix/>
          </a:blip>
          <a:srcRect b="0" l="0" r="0" t="0"/>
          <a:stretch/>
        </p:blipFill>
        <p:spPr>
          <a:xfrm>
            <a:off x="6456040" y="4166152"/>
            <a:ext cx="2402504" cy="2287184"/>
          </a:xfrm>
          <a:prstGeom prst="rect">
            <a:avLst/>
          </a:prstGeom>
          <a:noFill/>
          <a:ln>
            <a:noFill/>
          </a:ln>
        </p:spPr>
      </p:pic>
      <p:pic>
        <p:nvPicPr>
          <p:cNvPr id="204" name="Google Shape;204;p40"/>
          <p:cNvPicPr preferRelativeResize="0"/>
          <p:nvPr/>
        </p:nvPicPr>
        <p:blipFill rotWithShape="1">
          <a:blip r:embed="rId5">
            <a:alphaModFix/>
          </a:blip>
          <a:srcRect b="0" l="0" r="0" t="0"/>
          <a:stretch/>
        </p:blipFill>
        <p:spPr>
          <a:xfrm>
            <a:off x="9066955" y="2556242"/>
            <a:ext cx="2504138" cy="3085098"/>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41"/>
          <p:cNvSpPr txBox="1"/>
          <p:nvPr/>
        </p:nvSpPr>
        <p:spPr>
          <a:xfrm>
            <a:off x="263352" y="332656"/>
            <a:ext cx="9937104" cy="1152128"/>
          </a:xfrm>
          <a:prstGeom prst="rect">
            <a:avLst/>
          </a:prstGeom>
          <a:noFill/>
          <a:ln>
            <a:noFill/>
          </a:ln>
        </p:spPr>
        <p:txBody>
          <a:bodyPr anchorCtr="0" anchor="b" bIns="45700" lIns="91425" spcFirstLastPara="1" rIns="91425" wrap="square" tIns="45700">
            <a:noAutofit/>
          </a:bodyPr>
          <a:lstStyle/>
          <a:p>
            <a:pPr indent="0" lvl="0" marL="0" marR="0" rtl="0" algn="l">
              <a:lnSpc>
                <a:spcPct val="90000"/>
              </a:lnSpc>
              <a:spcBef>
                <a:spcPts val="0"/>
              </a:spcBef>
              <a:spcAft>
                <a:spcPts val="0"/>
              </a:spcAft>
              <a:buClr>
                <a:srgbClr val="000000"/>
              </a:buClr>
              <a:buSzPts val="4000"/>
              <a:buFont typeface="Arial"/>
              <a:buNone/>
            </a:pPr>
            <a:r>
              <a:t/>
            </a:r>
            <a:endParaRPr b="0" i="0" sz="4000" u="none" cap="none" strike="noStrike">
              <a:solidFill>
                <a:schemeClr val="accent1"/>
              </a:solidFill>
              <a:latin typeface="Calibri"/>
              <a:ea typeface="Calibri"/>
              <a:cs typeface="Calibri"/>
              <a:sym typeface="Calibri"/>
            </a:endParaRPr>
          </a:p>
        </p:txBody>
      </p:sp>
      <p:pic>
        <p:nvPicPr>
          <p:cNvPr descr="A picture containing table&#10;&#10;Description automatically generated" id="210" name="Google Shape;210;p41"/>
          <p:cNvPicPr preferRelativeResize="0"/>
          <p:nvPr/>
        </p:nvPicPr>
        <p:blipFill rotWithShape="1">
          <a:blip r:embed="rId3">
            <a:alphaModFix/>
          </a:blip>
          <a:srcRect b="0" l="0" r="0" t="0"/>
          <a:stretch/>
        </p:blipFill>
        <p:spPr>
          <a:xfrm>
            <a:off x="609950" y="2086205"/>
            <a:ext cx="4348233" cy="3816423"/>
          </a:xfrm>
          <a:prstGeom prst="roundRect">
            <a:avLst>
              <a:gd fmla="val 3343" name="adj"/>
            </a:avLst>
          </a:prstGeom>
          <a:noFill/>
          <a:ln>
            <a:noFill/>
          </a:ln>
        </p:spPr>
      </p:pic>
      <p:sp>
        <p:nvSpPr>
          <p:cNvPr id="211" name="Google Shape;211;p41"/>
          <p:cNvSpPr txBox="1"/>
          <p:nvPr>
            <p:ph type="title"/>
          </p:nvPr>
        </p:nvSpPr>
        <p:spPr>
          <a:xfrm>
            <a:off x="479376" y="332656"/>
            <a:ext cx="10368213" cy="1152128"/>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SzPts val="1400"/>
              <a:buNone/>
            </a:pPr>
            <a:r>
              <a:rPr lang="en-US" sz="3000"/>
              <a:t>How do we find the right book for your child? We assess the children each half term on the phonics they have been taught.  The books are matched to their current ability.</a:t>
            </a:r>
            <a:endParaRPr sz="3000"/>
          </a:p>
        </p:txBody>
      </p:sp>
      <p:cxnSp>
        <p:nvCxnSpPr>
          <p:cNvPr id="212" name="Google Shape;212;p41"/>
          <p:cNvCxnSpPr/>
          <p:nvPr/>
        </p:nvCxnSpPr>
        <p:spPr>
          <a:xfrm>
            <a:off x="5447928" y="4064263"/>
            <a:ext cx="936104" cy="0"/>
          </a:xfrm>
          <a:prstGeom prst="straightConnector1">
            <a:avLst/>
          </a:prstGeom>
          <a:noFill/>
          <a:ln cap="flat" cmpd="sng" w="47625">
            <a:solidFill>
              <a:schemeClr val="accent1"/>
            </a:solidFill>
            <a:prstDash val="solid"/>
            <a:miter lim="800000"/>
            <a:headEnd len="sm" w="sm" type="none"/>
            <a:tailEnd len="med" w="med" type="stealth"/>
          </a:ln>
        </p:spPr>
      </p:cxnSp>
      <p:pic>
        <p:nvPicPr>
          <p:cNvPr id="213" name="Google Shape;213;p41"/>
          <p:cNvPicPr preferRelativeResize="0"/>
          <p:nvPr/>
        </p:nvPicPr>
        <p:blipFill rotWithShape="1">
          <a:blip r:embed="rId4">
            <a:alphaModFix/>
          </a:blip>
          <a:srcRect b="0" l="0" r="0" t="0"/>
          <a:stretch/>
        </p:blipFill>
        <p:spPr>
          <a:xfrm>
            <a:off x="6812737" y="2132856"/>
            <a:ext cx="2795209" cy="2638677"/>
          </a:xfrm>
          <a:prstGeom prst="rect">
            <a:avLst/>
          </a:prstGeom>
          <a:noFill/>
          <a:ln>
            <a:noFill/>
          </a:ln>
        </p:spPr>
      </p:pic>
      <p:pic>
        <p:nvPicPr>
          <p:cNvPr id="214" name="Google Shape;214;p41"/>
          <p:cNvPicPr preferRelativeResize="0"/>
          <p:nvPr/>
        </p:nvPicPr>
        <p:blipFill rotWithShape="1">
          <a:blip r:embed="rId5">
            <a:alphaModFix/>
          </a:blip>
          <a:srcRect b="0" l="0" r="0" t="0"/>
          <a:stretch/>
        </p:blipFill>
        <p:spPr>
          <a:xfrm>
            <a:off x="7533312" y="2739334"/>
            <a:ext cx="2795209" cy="2649858"/>
          </a:xfrm>
          <a:prstGeom prst="rect">
            <a:avLst/>
          </a:prstGeom>
          <a:noFill/>
          <a:ln>
            <a:noFill/>
          </a:ln>
        </p:spPr>
      </p:pic>
      <p:pic>
        <p:nvPicPr>
          <p:cNvPr id="215" name="Google Shape;215;p41"/>
          <p:cNvPicPr preferRelativeResize="0"/>
          <p:nvPr/>
        </p:nvPicPr>
        <p:blipFill rotWithShape="1">
          <a:blip r:embed="rId6">
            <a:alphaModFix/>
          </a:blip>
          <a:srcRect b="0" l="0" r="0" t="0"/>
          <a:stretch/>
        </p:blipFill>
        <p:spPr>
          <a:xfrm>
            <a:off x="8241582" y="3253987"/>
            <a:ext cx="2795209" cy="2649858"/>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pic>
        <p:nvPicPr>
          <p:cNvPr id="220" name="Google Shape;220;p42"/>
          <p:cNvPicPr preferRelativeResize="0"/>
          <p:nvPr/>
        </p:nvPicPr>
        <p:blipFill rotWithShape="1">
          <a:blip r:embed="rId3">
            <a:alphaModFix amt="4000"/>
          </a:blip>
          <a:srcRect b="0" l="0" r="0" t="0"/>
          <a:stretch/>
        </p:blipFill>
        <p:spPr>
          <a:xfrm>
            <a:off x="263352" y="-1179512"/>
            <a:ext cx="8556550" cy="8935311"/>
          </a:xfrm>
          <a:prstGeom prst="rect">
            <a:avLst/>
          </a:prstGeom>
          <a:noFill/>
          <a:ln>
            <a:noFill/>
          </a:ln>
        </p:spPr>
      </p:pic>
      <p:sp>
        <p:nvSpPr>
          <p:cNvPr id="221" name="Google Shape;221;p42"/>
          <p:cNvSpPr txBox="1"/>
          <p:nvPr/>
        </p:nvSpPr>
        <p:spPr>
          <a:xfrm>
            <a:off x="0" y="2780928"/>
            <a:ext cx="12191999" cy="109260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6500"/>
              <a:buFont typeface="Arial"/>
              <a:buNone/>
            </a:pPr>
            <a:r>
              <a:rPr b="1" i="0" lang="en-US" sz="6500" u="none" cap="none" strike="noStrike">
                <a:solidFill>
                  <a:schemeClr val="lt1"/>
                </a:solidFill>
                <a:latin typeface="Calibri"/>
                <a:ea typeface="Calibri"/>
                <a:cs typeface="Calibri"/>
                <a:sym typeface="Calibri"/>
              </a:rPr>
              <a:t>Reading at home</a:t>
            </a:r>
            <a:endParaRPr b="0" i="0" sz="1400" u="none" cap="none" strike="noStrike">
              <a:solidFill>
                <a:srgbClr val="000000"/>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pic>
        <p:nvPicPr>
          <p:cNvPr id="226" name="Google Shape;226;p43"/>
          <p:cNvPicPr preferRelativeResize="0"/>
          <p:nvPr/>
        </p:nvPicPr>
        <p:blipFill rotWithShape="1">
          <a:blip r:embed="rId3">
            <a:alphaModFix/>
          </a:blip>
          <a:srcRect b="0" l="0" r="0" t="0"/>
          <a:stretch/>
        </p:blipFill>
        <p:spPr>
          <a:xfrm>
            <a:off x="569873" y="2662727"/>
            <a:ext cx="2983849" cy="2828689"/>
          </a:xfrm>
          <a:prstGeom prst="rect">
            <a:avLst/>
          </a:prstGeom>
          <a:noFill/>
          <a:ln>
            <a:noFill/>
          </a:ln>
        </p:spPr>
      </p:pic>
      <p:pic>
        <p:nvPicPr>
          <p:cNvPr id="227" name="Google Shape;227;p43"/>
          <p:cNvPicPr preferRelativeResize="0"/>
          <p:nvPr/>
        </p:nvPicPr>
        <p:blipFill rotWithShape="1">
          <a:blip r:embed="rId4">
            <a:alphaModFix/>
          </a:blip>
          <a:srcRect b="0" l="0" r="0" t="0"/>
          <a:stretch/>
        </p:blipFill>
        <p:spPr>
          <a:xfrm>
            <a:off x="8706044" y="2274730"/>
            <a:ext cx="2902472" cy="3604683"/>
          </a:xfrm>
          <a:prstGeom prst="rect">
            <a:avLst/>
          </a:prstGeom>
          <a:noFill/>
          <a:ln>
            <a:noFill/>
          </a:ln>
        </p:spPr>
      </p:pic>
      <p:pic>
        <p:nvPicPr>
          <p:cNvPr id="228" name="Google Shape;228;p43"/>
          <p:cNvPicPr preferRelativeResize="0"/>
          <p:nvPr/>
        </p:nvPicPr>
        <p:blipFill rotWithShape="1">
          <a:blip r:embed="rId5">
            <a:alphaModFix/>
          </a:blip>
          <a:srcRect b="0" l="0" r="0" t="0"/>
          <a:stretch/>
        </p:blipFill>
        <p:spPr>
          <a:xfrm>
            <a:off x="2120786" y="1367385"/>
            <a:ext cx="7950429" cy="5250284"/>
          </a:xfrm>
          <a:prstGeom prst="rect">
            <a:avLst/>
          </a:prstGeom>
          <a:noFill/>
          <a:ln>
            <a:noFill/>
          </a:ln>
        </p:spPr>
      </p:pic>
      <p:sp>
        <p:nvSpPr>
          <p:cNvPr id="229" name="Google Shape;229;p43"/>
          <p:cNvSpPr txBox="1"/>
          <p:nvPr>
            <p:ph type="title"/>
          </p:nvPr>
        </p:nvSpPr>
        <p:spPr>
          <a:xfrm>
            <a:off x="479376" y="332656"/>
            <a:ext cx="9793088" cy="1152128"/>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SzPts val="1400"/>
              <a:buNone/>
            </a:pPr>
            <a:r>
              <a:rPr lang="en-US"/>
              <a:t>Books going home - a reading book and a library book.</a:t>
            </a:r>
            <a:endParaRPr/>
          </a:p>
        </p:txBody>
      </p:sp>
      <p:sp>
        <p:nvSpPr>
          <p:cNvPr id="230" name="Google Shape;230;p43"/>
          <p:cNvSpPr/>
          <p:nvPr/>
        </p:nvSpPr>
        <p:spPr>
          <a:xfrm>
            <a:off x="4055354" y="4293096"/>
            <a:ext cx="4248472" cy="1130076"/>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231" name="Google Shape;231;p43"/>
          <p:cNvPicPr preferRelativeResize="0"/>
          <p:nvPr/>
        </p:nvPicPr>
        <p:blipFill rotWithShape="1">
          <a:blip r:embed="rId6">
            <a:alphaModFix/>
          </a:blip>
          <a:srcRect b="0" l="0" r="0" t="0"/>
          <a:stretch/>
        </p:blipFill>
        <p:spPr>
          <a:xfrm>
            <a:off x="6672064" y="4077072"/>
            <a:ext cx="1519299" cy="1519299"/>
          </a:xfrm>
          <a:prstGeom prst="rect">
            <a:avLst/>
          </a:prstGeom>
          <a:noFill/>
          <a:ln>
            <a:noFill/>
          </a:ln>
        </p:spPr>
      </p:pic>
      <p:pic>
        <p:nvPicPr>
          <p:cNvPr id="232" name="Google Shape;232;p43"/>
          <p:cNvPicPr preferRelativeResize="0"/>
          <p:nvPr/>
        </p:nvPicPr>
        <p:blipFill rotWithShape="1">
          <a:blip r:embed="rId7">
            <a:alphaModFix/>
          </a:blip>
          <a:srcRect b="0" l="0" r="0" t="0"/>
          <a:stretch/>
        </p:blipFill>
        <p:spPr>
          <a:xfrm>
            <a:off x="3969289" y="4415005"/>
            <a:ext cx="886258" cy="886258"/>
          </a:xfrm>
          <a:prstGeom prst="rect">
            <a:avLst/>
          </a:prstGeom>
          <a:noFill/>
          <a:ln>
            <a:noFill/>
          </a:ln>
        </p:spPr>
      </p:pic>
      <p:grpSp>
        <p:nvGrpSpPr>
          <p:cNvPr id="233" name="Google Shape;233;p43"/>
          <p:cNvGrpSpPr/>
          <p:nvPr/>
        </p:nvGrpSpPr>
        <p:grpSpPr>
          <a:xfrm>
            <a:off x="5678049" y="3361635"/>
            <a:ext cx="835902" cy="835902"/>
            <a:chOff x="4871864" y="3573016"/>
            <a:chExt cx="720080" cy="720080"/>
          </a:xfrm>
        </p:grpSpPr>
        <p:sp>
          <p:nvSpPr>
            <p:cNvPr id="234" name="Google Shape;234;p43"/>
            <p:cNvSpPr/>
            <p:nvPr/>
          </p:nvSpPr>
          <p:spPr>
            <a:xfrm>
              <a:off x="5159896" y="3573016"/>
              <a:ext cx="144016" cy="72008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35" name="Google Shape;235;p43"/>
            <p:cNvSpPr/>
            <p:nvPr/>
          </p:nvSpPr>
          <p:spPr>
            <a:xfrm rot="-5400000">
              <a:off x="5159896" y="3569865"/>
              <a:ext cx="144016" cy="72008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grpSp>
    </p:spTree>
  </p:cSld>
  <p:clrMapOvr>
    <a:masterClrMapping/>
  </p:clrMapOvr>
  <mc:AlternateContent>
    <mc:Choice Requires="p14">
      <p:transition spd="slow" p14:dur="700">
        <p:fade/>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44"/>
          <p:cNvSpPr txBox="1"/>
          <p:nvPr>
            <p:ph idx="1" type="body"/>
          </p:nvPr>
        </p:nvSpPr>
        <p:spPr>
          <a:xfrm>
            <a:off x="479376" y="1916832"/>
            <a:ext cx="6182454" cy="439248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accent2"/>
              </a:buClr>
              <a:buSzPts val="2400"/>
              <a:buNone/>
            </a:pPr>
            <a:r>
              <a:rPr lang="en-US" sz="2400">
                <a:solidFill>
                  <a:schemeClr val="accent2"/>
                </a:solidFill>
              </a:rPr>
              <a:t>Wordless books are invaluable as they teach reading behaviours and early reading skills to children who are not blending – yet!</a:t>
            </a:r>
            <a:endParaRPr sz="2400">
              <a:solidFill>
                <a:schemeClr val="accent2"/>
              </a:solidFill>
              <a:latin typeface="Calibri"/>
              <a:ea typeface="Calibri"/>
              <a:cs typeface="Calibri"/>
              <a:sym typeface="Calibri"/>
            </a:endParaRPr>
          </a:p>
          <a:p>
            <a:pPr indent="-342900" lvl="0" marL="342900" rtl="0" algn="l">
              <a:lnSpc>
                <a:spcPct val="100000"/>
              </a:lnSpc>
              <a:spcBef>
                <a:spcPts val="1000"/>
              </a:spcBef>
              <a:spcAft>
                <a:spcPts val="0"/>
              </a:spcAft>
              <a:buClr>
                <a:schemeClr val="accent2"/>
              </a:buClr>
              <a:buSzPts val="2400"/>
              <a:buChar char="•"/>
            </a:pPr>
            <a:r>
              <a:rPr lang="en-US" sz="2400">
                <a:solidFill>
                  <a:schemeClr val="accent2"/>
                </a:solidFill>
                <a:latin typeface="Calibri"/>
                <a:ea typeface="Calibri"/>
                <a:cs typeface="Calibri"/>
                <a:sym typeface="Calibri"/>
              </a:rPr>
              <a:t>Talk about the pictures.</a:t>
            </a:r>
            <a:endParaRPr/>
          </a:p>
          <a:p>
            <a:pPr indent="-342900" lvl="0" marL="342900" rtl="0" algn="l">
              <a:lnSpc>
                <a:spcPct val="100000"/>
              </a:lnSpc>
              <a:spcBef>
                <a:spcPts val="1000"/>
              </a:spcBef>
              <a:spcAft>
                <a:spcPts val="0"/>
              </a:spcAft>
              <a:buClr>
                <a:schemeClr val="accent2"/>
              </a:buClr>
              <a:buSzPts val="2400"/>
              <a:buChar char="•"/>
            </a:pPr>
            <a:r>
              <a:rPr lang="en-US" sz="2400">
                <a:solidFill>
                  <a:schemeClr val="accent2"/>
                </a:solidFill>
                <a:latin typeface="Calibri"/>
                <a:ea typeface="Calibri"/>
                <a:cs typeface="Calibri"/>
                <a:sym typeface="Calibri"/>
              </a:rPr>
              <a:t>Point to the images in the circles and find them on the page.</a:t>
            </a:r>
            <a:endParaRPr/>
          </a:p>
          <a:p>
            <a:pPr indent="-342900" lvl="0" marL="342900" rtl="0" algn="l">
              <a:lnSpc>
                <a:spcPct val="100000"/>
              </a:lnSpc>
              <a:spcBef>
                <a:spcPts val="1000"/>
              </a:spcBef>
              <a:spcAft>
                <a:spcPts val="0"/>
              </a:spcAft>
              <a:buClr>
                <a:schemeClr val="accent2"/>
              </a:buClr>
              <a:buSzPts val="2400"/>
              <a:buChar char="•"/>
            </a:pPr>
            <a:r>
              <a:rPr lang="en-US" sz="2400">
                <a:solidFill>
                  <a:schemeClr val="accent2"/>
                </a:solidFill>
                <a:latin typeface="Calibri"/>
                <a:ea typeface="Calibri"/>
                <a:cs typeface="Calibri"/>
                <a:sym typeface="Calibri"/>
              </a:rPr>
              <a:t>Encourage your child to make links from the book to their experiences.</a:t>
            </a:r>
            <a:endParaRPr sz="2400">
              <a:solidFill>
                <a:schemeClr val="accent2"/>
              </a:solidFill>
              <a:latin typeface="Calibri"/>
              <a:ea typeface="Calibri"/>
              <a:cs typeface="Calibri"/>
              <a:sym typeface="Calibri"/>
            </a:endParaRPr>
          </a:p>
          <a:p>
            <a:pPr indent="-342900" lvl="0" marL="342900" rtl="0" algn="l">
              <a:lnSpc>
                <a:spcPct val="100000"/>
              </a:lnSpc>
              <a:spcBef>
                <a:spcPts val="1000"/>
              </a:spcBef>
              <a:spcAft>
                <a:spcPts val="0"/>
              </a:spcAft>
              <a:buClr>
                <a:schemeClr val="accent2"/>
              </a:buClr>
              <a:buSzPts val="2400"/>
              <a:buChar char="•"/>
            </a:pPr>
            <a:r>
              <a:rPr lang="en-US" sz="2400">
                <a:solidFill>
                  <a:schemeClr val="accent2"/>
                </a:solidFill>
              </a:rPr>
              <a:t>If you are unsure what to do, have a look at the front or back cover which gives ideas and guidance.</a:t>
            </a:r>
            <a:endParaRPr sz="2400">
              <a:solidFill>
                <a:schemeClr val="accent2"/>
              </a:solidFill>
            </a:endParaRPr>
          </a:p>
        </p:txBody>
      </p:sp>
      <p:sp>
        <p:nvSpPr>
          <p:cNvPr id="241" name="Google Shape;241;p44"/>
          <p:cNvSpPr txBox="1"/>
          <p:nvPr>
            <p:ph type="title"/>
          </p:nvPr>
        </p:nvSpPr>
        <p:spPr>
          <a:xfrm>
            <a:off x="479376" y="332656"/>
            <a:ext cx="9793088" cy="1152128"/>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SzPts val="1400"/>
              <a:buNone/>
            </a:pPr>
            <a:r>
              <a:rPr lang="en-US"/>
              <a:t>Reading a wordless books</a:t>
            </a:r>
            <a:endParaRPr/>
          </a:p>
        </p:txBody>
      </p:sp>
      <p:pic>
        <p:nvPicPr>
          <p:cNvPr descr="A child looking at a book&#10;&#10;Description automatically generated" id="242" name="Google Shape;242;p44"/>
          <p:cNvPicPr preferRelativeResize="0"/>
          <p:nvPr/>
        </p:nvPicPr>
        <p:blipFill rotWithShape="1">
          <a:blip r:embed="rId3">
            <a:alphaModFix/>
          </a:blip>
          <a:srcRect b="0" l="0" r="0" t="0"/>
          <a:stretch/>
        </p:blipFill>
        <p:spPr>
          <a:xfrm>
            <a:off x="6661830" y="2278926"/>
            <a:ext cx="4820323" cy="3086531"/>
          </a:xfrm>
          <a:prstGeom prst="roundRect">
            <a:avLst>
              <a:gd fmla="val 16667" name="adj"/>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pic>
        <p:nvPicPr>
          <p:cNvPr id="247" name="Google Shape;247;p45"/>
          <p:cNvPicPr preferRelativeResize="0"/>
          <p:nvPr/>
        </p:nvPicPr>
        <p:blipFill rotWithShape="1">
          <a:blip r:embed="rId3">
            <a:alphaModFix/>
          </a:blip>
          <a:srcRect b="0" l="0" r="0" t="0"/>
          <a:stretch/>
        </p:blipFill>
        <p:spPr>
          <a:xfrm>
            <a:off x="6960096" y="2204864"/>
            <a:ext cx="3117864" cy="2968207"/>
          </a:xfrm>
          <a:prstGeom prst="rect">
            <a:avLst/>
          </a:prstGeom>
          <a:noFill/>
          <a:ln>
            <a:noFill/>
          </a:ln>
        </p:spPr>
      </p:pic>
      <p:sp>
        <p:nvSpPr>
          <p:cNvPr id="248" name="Google Shape;248;p45"/>
          <p:cNvSpPr txBox="1"/>
          <p:nvPr>
            <p:ph idx="1" type="body"/>
          </p:nvPr>
        </p:nvSpPr>
        <p:spPr>
          <a:xfrm>
            <a:off x="479376" y="2205749"/>
            <a:ext cx="5854168" cy="3764903"/>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accent2"/>
              </a:buClr>
              <a:buSzPts val="2800"/>
              <a:buChar char="•"/>
            </a:pPr>
            <a:r>
              <a:rPr lang="en-US">
                <a:solidFill>
                  <a:schemeClr val="accent2"/>
                </a:solidFill>
              </a:rPr>
              <a:t>Your child should be able to read their book without your help.</a:t>
            </a:r>
            <a:endParaRPr>
              <a:solidFill>
                <a:schemeClr val="accent2"/>
              </a:solidFill>
            </a:endParaRPr>
          </a:p>
          <a:p>
            <a:pPr indent="-228600" lvl="0" marL="228600" rtl="0" algn="l">
              <a:lnSpc>
                <a:spcPct val="90000"/>
              </a:lnSpc>
              <a:spcBef>
                <a:spcPts val="1000"/>
              </a:spcBef>
              <a:spcAft>
                <a:spcPts val="0"/>
              </a:spcAft>
              <a:buClr>
                <a:schemeClr val="accent2"/>
              </a:buClr>
              <a:buSzPts val="2800"/>
              <a:buChar char="•"/>
            </a:pPr>
            <a:r>
              <a:rPr lang="en-US">
                <a:solidFill>
                  <a:schemeClr val="accent2"/>
                </a:solidFill>
              </a:rPr>
              <a:t>They might sound out words and blend them before they read them fluently.</a:t>
            </a:r>
            <a:endParaRPr>
              <a:solidFill>
                <a:schemeClr val="accent2"/>
              </a:solidFill>
            </a:endParaRPr>
          </a:p>
          <a:p>
            <a:pPr indent="-228600" lvl="0" marL="228600" rtl="0" algn="l">
              <a:lnSpc>
                <a:spcPct val="90000"/>
              </a:lnSpc>
              <a:spcBef>
                <a:spcPts val="1000"/>
              </a:spcBef>
              <a:spcAft>
                <a:spcPts val="0"/>
              </a:spcAft>
              <a:buClr>
                <a:schemeClr val="accent2"/>
              </a:buClr>
              <a:buSzPts val="2800"/>
              <a:buChar char="•"/>
            </a:pPr>
            <a:r>
              <a:rPr lang="en-US">
                <a:solidFill>
                  <a:schemeClr val="accent2"/>
                </a:solidFill>
              </a:rPr>
              <a:t>If they can’t read a word, encourage them to ‘sound it out’. or if they are really stuck, read it to them.</a:t>
            </a:r>
            <a:endParaRPr>
              <a:solidFill>
                <a:schemeClr val="accent2"/>
              </a:solidFill>
            </a:endParaRPr>
          </a:p>
          <a:p>
            <a:pPr indent="-228600" lvl="0" marL="228600" rtl="0" algn="l">
              <a:lnSpc>
                <a:spcPct val="90000"/>
              </a:lnSpc>
              <a:spcBef>
                <a:spcPts val="1000"/>
              </a:spcBef>
              <a:spcAft>
                <a:spcPts val="0"/>
              </a:spcAft>
              <a:buClr>
                <a:schemeClr val="accent2"/>
              </a:buClr>
              <a:buSzPts val="2800"/>
              <a:buChar char="•"/>
            </a:pPr>
            <a:r>
              <a:rPr lang="en-US">
                <a:solidFill>
                  <a:schemeClr val="accent2"/>
                </a:solidFill>
              </a:rPr>
              <a:t>Talk about the book and celebrate their success.</a:t>
            </a:r>
            <a:endParaRPr>
              <a:solidFill>
                <a:schemeClr val="accent2"/>
              </a:solidFill>
            </a:endParaRPr>
          </a:p>
        </p:txBody>
      </p:sp>
      <p:sp>
        <p:nvSpPr>
          <p:cNvPr id="249" name="Google Shape;249;p45"/>
          <p:cNvSpPr txBox="1"/>
          <p:nvPr>
            <p:ph type="title"/>
          </p:nvPr>
        </p:nvSpPr>
        <p:spPr>
          <a:xfrm>
            <a:off x="479375" y="332648"/>
            <a:ext cx="10008900" cy="14787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SzPts val="1400"/>
              <a:buNone/>
            </a:pPr>
            <a:r>
              <a:rPr lang="en-US" sz="3600"/>
              <a:t>Once your child can blend, they will bring home a book with words.  </a:t>
            </a:r>
            <a:endParaRPr sz="3600"/>
          </a:p>
          <a:p>
            <a:pPr indent="0" lvl="0" marL="0" rtl="0" algn="l">
              <a:lnSpc>
                <a:spcPct val="90000"/>
              </a:lnSpc>
              <a:spcBef>
                <a:spcPts val="0"/>
              </a:spcBef>
              <a:spcAft>
                <a:spcPts val="0"/>
              </a:spcAft>
              <a:buSzPts val="1400"/>
              <a:buNone/>
            </a:pPr>
            <a:r>
              <a:rPr lang="en-US" sz="3600"/>
              <a:t>Listening to your child read their phonics book…</a:t>
            </a:r>
            <a:endParaRPr sz="3600"/>
          </a:p>
        </p:txBody>
      </p:sp>
      <p:pic>
        <p:nvPicPr>
          <p:cNvPr id="250" name="Google Shape;250;p45"/>
          <p:cNvPicPr preferRelativeResize="0"/>
          <p:nvPr/>
        </p:nvPicPr>
        <p:blipFill rotWithShape="1">
          <a:blip r:embed="rId4">
            <a:alphaModFix/>
          </a:blip>
          <a:srcRect b="0" l="0" r="0" t="0"/>
          <a:stretch/>
        </p:blipFill>
        <p:spPr>
          <a:xfrm>
            <a:off x="8256240" y="3212976"/>
            <a:ext cx="3096344" cy="294772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54" name="Shape 254"/>
        <p:cNvGrpSpPr/>
        <p:nvPr/>
      </p:nvGrpSpPr>
      <p:grpSpPr>
        <a:xfrm>
          <a:off x="0" y="0"/>
          <a:ext cx="0" cy="0"/>
          <a:chOff x="0" y="0"/>
          <a:chExt cx="0" cy="0"/>
        </a:xfrm>
      </p:grpSpPr>
      <p:pic>
        <p:nvPicPr>
          <p:cNvPr descr="A person and a child reading a book&#10;&#10;Description automatically generated with medium confidence" id="255" name="Google Shape;255;p46"/>
          <p:cNvPicPr preferRelativeResize="0"/>
          <p:nvPr/>
        </p:nvPicPr>
        <p:blipFill rotWithShape="1">
          <a:blip r:embed="rId3">
            <a:alphaModFix/>
          </a:blip>
          <a:srcRect b="-1" l="0" r="0" t="0"/>
          <a:stretch/>
        </p:blipFill>
        <p:spPr>
          <a:xfrm>
            <a:off x="7336631" y="1929002"/>
            <a:ext cx="4359498" cy="3909005"/>
          </a:xfrm>
          <a:prstGeom prst="roundRect">
            <a:avLst>
              <a:gd fmla="val 16667" name="adj"/>
            </a:avLst>
          </a:prstGeom>
          <a:noFill/>
          <a:ln>
            <a:noFill/>
          </a:ln>
        </p:spPr>
      </p:pic>
      <p:sp>
        <p:nvSpPr>
          <p:cNvPr id="256" name="Google Shape;256;p46"/>
          <p:cNvSpPr txBox="1"/>
          <p:nvPr>
            <p:ph idx="1" type="body"/>
          </p:nvPr>
        </p:nvSpPr>
        <p:spPr>
          <a:xfrm>
            <a:off x="479376" y="1928927"/>
            <a:ext cx="6624736" cy="438039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2"/>
              </a:buClr>
              <a:buSzPts val="2800"/>
              <a:buNone/>
            </a:pPr>
            <a:r>
              <a:rPr b="1" lang="en-US">
                <a:solidFill>
                  <a:schemeClr val="accent2"/>
                </a:solidFill>
              </a:rPr>
              <a:t>The library book is for YOU to read:</a:t>
            </a:r>
            <a:endParaRPr b="1">
              <a:solidFill>
                <a:schemeClr val="accent2"/>
              </a:solidFill>
            </a:endParaRPr>
          </a:p>
          <a:p>
            <a:pPr indent="-228600" lvl="0" marL="228600" rtl="0" algn="l">
              <a:lnSpc>
                <a:spcPct val="90000"/>
              </a:lnSpc>
              <a:spcBef>
                <a:spcPts val="600"/>
              </a:spcBef>
              <a:spcAft>
                <a:spcPts val="0"/>
              </a:spcAft>
              <a:buClr>
                <a:schemeClr val="accent2"/>
              </a:buClr>
              <a:buSzPts val="2400"/>
              <a:buChar char="•"/>
            </a:pPr>
            <a:r>
              <a:rPr lang="en-US" sz="2400">
                <a:solidFill>
                  <a:schemeClr val="accent2"/>
                </a:solidFill>
              </a:rPr>
              <a:t>Make the story sound as exciting as you can by changing your voice.</a:t>
            </a:r>
            <a:endParaRPr sz="2400">
              <a:solidFill>
                <a:schemeClr val="accent2"/>
              </a:solidFill>
            </a:endParaRPr>
          </a:p>
          <a:p>
            <a:pPr indent="-228600" lvl="0" marL="228600" rtl="0" algn="l">
              <a:lnSpc>
                <a:spcPct val="90000"/>
              </a:lnSpc>
              <a:spcBef>
                <a:spcPts val="600"/>
              </a:spcBef>
              <a:spcAft>
                <a:spcPts val="0"/>
              </a:spcAft>
              <a:buClr>
                <a:schemeClr val="accent2"/>
              </a:buClr>
              <a:buSzPts val="2400"/>
              <a:buChar char="•"/>
            </a:pPr>
            <a:r>
              <a:rPr lang="en-US" sz="2400">
                <a:solidFill>
                  <a:schemeClr val="accent2"/>
                </a:solidFill>
              </a:rPr>
              <a:t>Talk with your child as much as you can:</a:t>
            </a:r>
            <a:endParaRPr sz="2400">
              <a:solidFill>
                <a:schemeClr val="accent2"/>
              </a:solidFill>
            </a:endParaRPr>
          </a:p>
          <a:p>
            <a:pPr indent="-228600" lvl="1" marL="685800" rtl="0" algn="l">
              <a:lnSpc>
                <a:spcPct val="90000"/>
              </a:lnSpc>
              <a:spcBef>
                <a:spcPts val="600"/>
              </a:spcBef>
              <a:spcAft>
                <a:spcPts val="0"/>
              </a:spcAft>
              <a:buClr>
                <a:schemeClr val="accent2"/>
              </a:buClr>
              <a:buSzPts val="2400"/>
              <a:buFont typeface="Courier New"/>
              <a:buChar char="o"/>
            </a:pPr>
            <a:r>
              <a:rPr lang="en-US">
                <a:solidFill>
                  <a:schemeClr val="accent2"/>
                </a:solidFill>
              </a:rPr>
              <a:t>Introduce new and exciting language.</a:t>
            </a:r>
            <a:endParaRPr>
              <a:solidFill>
                <a:schemeClr val="accent2"/>
              </a:solidFill>
            </a:endParaRPr>
          </a:p>
          <a:p>
            <a:pPr indent="-228600" lvl="1" marL="685800" rtl="0" algn="l">
              <a:lnSpc>
                <a:spcPct val="90000"/>
              </a:lnSpc>
              <a:spcBef>
                <a:spcPts val="600"/>
              </a:spcBef>
              <a:spcAft>
                <a:spcPts val="0"/>
              </a:spcAft>
              <a:buClr>
                <a:schemeClr val="accent2"/>
              </a:buClr>
              <a:buSzPts val="2400"/>
              <a:buFont typeface="Courier New"/>
              <a:buChar char="o"/>
            </a:pPr>
            <a:r>
              <a:rPr lang="en-US">
                <a:solidFill>
                  <a:schemeClr val="accent2"/>
                </a:solidFill>
              </a:rPr>
              <a:t>Encourage your child to use new vocabulary.</a:t>
            </a:r>
            <a:endParaRPr>
              <a:solidFill>
                <a:schemeClr val="accent2"/>
              </a:solidFill>
            </a:endParaRPr>
          </a:p>
          <a:p>
            <a:pPr indent="-228600" lvl="1" marL="685800" rtl="0" algn="l">
              <a:lnSpc>
                <a:spcPct val="90000"/>
              </a:lnSpc>
              <a:spcBef>
                <a:spcPts val="600"/>
              </a:spcBef>
              <a:spcAft>
                <a:spcPts val="0"/>
              </a:spcAft>
              <a:buClr>
                <a:schemeClr val="accent2"/>
              </a:buClr>
              <a:buSzPts val="2400"/>
              <a:buFont typeface="Courier New"/>
              <a:buChar char="o"/>
            </a:pPr>
            <a:r>
              <a:rPr lang="en-US">
                <a:solidFill>
                  <a:schemeClr val="accent2"/>
                </a:solidFill>
              </a:rPr>
              <a:t>Make up sentences together.</a:t>
            </a:r>
            <a:endParaRPr>
              <a:solidFill>
                <a:schemeClr val="accent2"/>
              </a:solidFill>
            </a:endParaRPr>
          </a:p>
          <a:p>
            <a:pPr indent="-228600" lvl="1" marL="685800" rtl="0" algn="l">
              <a:lnSpc>
                <a:spcPct val="90000"/>
              </a:lnSpc>
              <a:spcBef>
                <a:spcPts val="600"/>
              </a:spcBef>
              <a:spcAft>
                <a:spcPts val="0"/>
              </a:spcAft>
              <a:buClr>
                <a:schemeClr val="accent2"/>
              </a:buClr>
              <a:buSzPts val="2400"/>
              <a:buFont typeface="Courier New"/>
              <a:buChar char="o"/>
            </a:pPr>
            <a:r>
              <a:rPr lang="en-US">
                <a:solidFill>
                  <a:schemeClr val="accent2"/>
                </a:solidFill>
              </a:rPr>
              <a:t>Find different words to use.</a:t>
            </a:r>
            <a:endParaRPr>
              <a:solidFill>
                <a:schemeClr val="accent2"/>
              </a:solidFill>
            </a:endParaRPr>
          </a:p>
          <a:p>
            <a:pPr indent="-228600" lvl="1" marL="685800" rtl="0" algn="l">
              <a:lnSpc>
                <a:spcPct val="90000"/>
              </a:lnSpc>
              <a:spcBef>
                <a:spcPts val="600"/>
              </a:spcBef>
              <a:spcAft>
                <a:spcPts val="0"/>
              </a:spcAft>
              <a:buClr>
                <a:schemeClr val="accent2"/>
              </a:buClr>
              <a:buSzPts val="2400"/>
              <a:buFont typeface="Courier New"/>
              <a:buChar char="o"/>
            </a:pPr>
            <a:r>
              <a:rPr lang="en-US">
                <a:solidFill>
                  <a:schemeClr val="accent2"/>
                </a:solidFill>
              </a:rPr>
              <a:t>Describe things you see.</a:t>
            </a:r>
            <a:endParaRPr>
              <a:solidFill>
                <a:schemeClr val="accent2"/>
              </a:solidFill>
            </a:endParaRPr>
          </a:p>
        </p:txBody>
      </p:sp>
      <p:sp>
        <p:nvSpPr>
          <p:cNvPr id="257" name="Google Shape;257;p46"/>
          <p:cNvSpPr txBox="1"/>
          <p:nvPr>
            <p:ph type="title"/>
          </p:nvPr>
        </p:nvSpPr>
        <p:spPr>
          <a:xfrm>
            <a:off x="479376" y="332656"/>
            <a:ext cx="9793088" cy="1152128"/>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SzPts val="1400"/>
              <a:buNone/>
            </a:pPr>
            <a:r>
              <a:rPr lang="en-US"/>
              <a:t>Read to your child</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47"/>
          <p:cNvSpPr txBox="1"/>
          <p:nvPr>
            <p:ph type="title"/>
          </p:nvPr>
        </p:nvSpPr>
        <p:spPr>
          <a:xfrm>
            <a:off x="479376" y="332656"/>
            <a:ext cx="9793088" cy="1152128"/>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SzPts val="1400"/>
              <a:buNone/>
            </a:pPr>
            <a:r>
              <a:rPr lang="en-US"/>
              <a:t>Supporting your child with phonics</a:t>
            </a:r>
            <a:endParaRPr/>
          </a:p>
        </p:txBody>
      </p:sp>
      <p:pic>
        <p:nvPicPr>
          <p:cNvPr descr="Graphical user interface, application, Teams&#10;&#10;Description automatically generated" id="263" name="Google Shape;263;p47">
            <a:hlinkClick r:id="rId3"/>
          </p:cNvPr>
          <p:cNvPicPr preferRelativeResize="0"/>
          <p:nvPr/>
        </p:nvPicPr>
        <p:blipFill rotWithShape="1">
          <a:blip r:embed="rId4">
            <a:alphaModFix/>
          </a:blip>
          <a:srcRect b="0" l="0" r="67270" t="0"/>
          <a:stretch/>
        </p:blipFill>
        <p:spPr>
          <a:xfrm>
            <a:off x="535496" y="2465288"/>
            <a:ext cx="3616288" cy="3556000"/>
          </a:xfrm>
          <a:prstGeom prst="rect">
            <a:avLst/>
          </a:prstGeom>
          <a:noFill/>
          <a:ln>
            <a:noFill/>
          </a:ln>
        </p:spPr>
      </p:pic>
      <p:pic>
        <p:nvPicPr>
          <p:cNvPr descr="Graphical user interface, application, Teams&#10;&#10;Description automatically generated" id="264" name="Google Shape;264;p47">
            <a:hlinkClick r:id="rId5"/>
          </p:cNvPr>
          <p:cNvPicPr preferRelativeResize="0"/>
          <p:nvPr/>
        </p:nvPicPr>
        <p:blipFill rotWithShape="1">
          <a:blip r:embed="rId4">
            <a:alphaModFix/>
          </a:blip>
          <a:srcRect b="-4086" l="33237" r="34033" t="4087"/>
          <a:stretch/>
        </p:blipFill>
        <p:spPr>
          <a:xfrm>
            <a:off x="4207904" y="2609304"/>
            <a:ext cx="3616288" cy="3556000"/>
          </a:xfrm>
          <a:prstGeom prst="rect">
            <a:avLst/>
          </a:prstGeom>
          <a:noFill/>
          <a:ln>
            <a:noFill/>
          </a:ln>
        </p:spPr>
      </p:pic>
      <p:sp>
        <p:nvSpPr>
          <p:cNvPr id="265" name="Google Shape;265;p47"/>
          <p:cNvSpPr txBox="1"/>
          <p:nvPr/>
        </p:nvSpPr>
        <p:spPr>
          <a:xfrm>
            <a:off x="7880325" y="1932300"/>
            <a:ext cx="3000000" cy="4386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900"/>
              <a:buFont typeface="Arial"/>
              <a:buNone/>
            </a:pPr>
            <a:r>
              <a:rPr b="0" i="0" lang="en-US" sz="1900" u="none" cap="none" strike="noStrike">
                <a:solidFill>
                  <a:srgbClr val="000000"/>
                </a:solidFill>
                <a:latin typeface="Arial"/>
                <a:ea typeface="Arial"/>
                <a:cs typeface="Arial"/>
                <a:sym typeface="Arial"/>
              </a:rPr>
              <a:t>The Little Wandle Website has lots of really useful information.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400" u="sng" cap="none" strike="noStrike">
                <a:solidFill>
                  <a:schemeClr val="hlink"/>
                </a:solidFill>
                <a:latin typeface="Arial"/>
                <a:ea typeface="Arial"/>
                <a:cs typeface="Arial"/>
                <a:sym typeface="Arial"/>
                <a:hlinkClick r:id="rId6"/>
              </a:rPr>
              <a:t>https://www.littlewandlelettersandsounds.org.uk/resources/for-parents/#tabnametabHowWeTeach</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en-US" sz="1800" u="none" cap="none" strike="noStrike">
                <a:solidFill>
                  <a:srgbClr val="000000"/>
                </a:solidFill>
                <a:latin typeface="Arial"/>
                <a:ea typeface="Arial"/>
                <a:cs typeface="Arial"/>
                <a:sym typeface="Arial"/>
              </a:rPr>
              <a:t>And don’t forget you can always ask one of the school staff.  We would be more than happy to answer any of your questions.</a:t>
            </a:r>
            <a:endParaRPr b="0" i="0" sz="1800" u="none" cap="none" strike="noStrike">
              <a:solidFill>
                <a:srgbClr val="000000"/>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48"/>
          <p:cNvSpPr txBox="1"/>
          <p:nvPr>
            <p:ph idx="1" type="body"/>
          </p:nvPr>
        </p:nvSpPr>
        <p:spPr>
          <a:xfrm>
            <a:off x="479376" y="2039943"/>
            <a:ext cx="6336704" cy="4392488"/>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2"/>
              </a:buClr>
              <a:buSzPts val="2400"/>
              <a:buNone/>
            </a:pPr>
            <a:r>
              <a:rPr b="1" lang="en-US" sz="2400">
                <a:solidFill>
                  <a:schemeClr val="accent2"/>
                </a:solidFill>
                <a:latin typeface="Calibri"/>
                <a:ea typeface="Calibri"/>
                <a:cs typeface="Calibri"/>
                <a:sym typeface="Calibri"/>
              </a:rPr>
              <a:t>Reading a book and chatting had a positive impact a year later on children’s ability to…</a:t>
            </a:r>
            <a:endParaRPr/>
          </a:p>
          <a:p>
            <a:pPr indent="-228600" lvl="0" marL="228600" rtl="0" algn="l">
              <a:lnSpc>
                <a:spcPct val="90000"/>
              </a:lnSpc>
              <a:spcBef>
                <a:spcPts val="1000"/>
              </a:spcBef>
              <a:spcAft>
                <a:spcPts val="0"/>
              </a:spcAft>
              <a:buClr>
                <a:schemeClr val="accent2"/>
              </a:buClr>
              <a:buSzPts val="2400"/>
              <a:buChar char="•"/>
            </a:pPr>
            <a:r>
              <a:rPr lang="en-US" sz="2400">
                <a:solidFill>
                  <a:schemeClr val="accent2"/>
                </a:solidFill>
                <a:latin typeface="Calibri"/>
                <a:ea typeface="Calibri"/>
                <a:cs typeface="Calibri"/>
                <a:sym typeface="Calibri"/>
              </a:rPr>
              <a:t>understand words and sentences</a:t>
            </a:r>
            <a:endParaRPr/>
          </a:p>
          <a:p>
            <a:pPr indent="-228600" lvl="0" marL="228600" rtl="0" algn="l">
              <a:lnSpc>
                <a:spcPct val="90000"/>
              </a:lnSpc>
              <a:spcBef>
                <a:spcPts val="1000"/>
              </a:spcBef>
              <a:spcAft>
                <a:spcPts val="0"/>
              </a:spcAft>
              <a:buClr>
                <a:schemeClr val="accent2"/>
              </a:buClr>
              <a:buSzPts val="2400"/>
              <a:buChar char="•"/>
            </a:pPr>
            <a:r>
              <a:rPr lang="en-US" sz="2400">
                <a:solidFill>
                  <a:schemeClr val="accent2"/>
                </a:solidFill>
                <a:latin typeface="Calibri"/>
                <a:ea typeface="Calibri"/>
                <a:cs typeface="Calibri"/>
                <a:sym typeface="Calibri"/>
              </a:rPr>
              <a:t>use a wide range of vocabulary </a:t>
            </a:r>
            <a:endParaRPr sz="2400">
              <a:solidFill>
                <a:schemeClr val="accent2"/>
              </a:solidFill>
              <a:latin typeface="Calibri"/>
              <a:ea typeface="Calibri"/>
              <a:cs typeface="Calibri"/>
              <a:sym typeface="Calibri"/>
            </a:endParaRPr>
          </a:p>
          <a:p>
            <a:pPr indent="-228600" lvl="0" marL="228600" rtl="0" algn="l">
              <a:lnSpc>
                <a:spcPct val="90000"/>
              </a:lnSpc>
              <a:spcBef>
                <a:spcPts val="1000"/>
              </a:spcBef>
              <a:spcAft>
                <a:spcPts val="0"/>
              </a:spcAft>
              <a:buClr>
                <a:schemeClr val="accent2"/>
              </a:buClr>
              <a:buSzPts val="2400"/>
              <a:buChar char="•"/>
            </a:pPr>
            <a:r>
              <a:rPr lang="en-US" sz="2400">
                <a:solidFill>
                  <a:schemeClr val="accent2"/>
                </a:solidFill>
                <a:latin typeface="Calibri"/>
                <a:ea typeface="Calibri"/>
                <a:cs typeface="Calibri"/>
                <a:sym typeface="Calibri"/>
              </a:rPr>
              <a:t>develop listening comprehension skills.</a:t>
            </a:r>
            <a:endParaRPr sz="2400">
              <a:solidFill>
                <a:schemeClr val="accent2"/>
              </a:solidFill>
              <a:latin typeface="Calibri"/>
              <a:ea typeface="Calibri"/>
              <a:cs typeface="Calibri"/>
              <a:sym typeface="Calibri"/>
            </a:endParaRPr>
          </a:p>
          <a:p>
            <a:pPr indent="0" lvl="0" marL="0" rtl="0" algn="l">
              <a:lnSpc>
                <a:spcPct val="90000"/>
              </a:lnSpc>
              <a:spcBef>
                <a:spcPts val="1000"/>
              </a:spcBef>
              <a:spcAft>
                <a:spcPts val="0"/>
              </a:spcAft>
              <a:buClr>
                <a:schemeClr val="accent2"/>
              </a:buClr>
              <a:buSzPts val="2400"/>
              <a:buNone/>
            </a:pPr>
            <a:r>
              <a:rPr lang="en-US" sz="2400">
                <a:solidFill>
                  <a:schemeClr val="accent2"/>
                </a:solidFill>
                <a:latin typeface="Calibri"/>
                <a:ea typeface="Calibri"/>
                <a:cs typeface="Calibri"/>
                <a:sym typeface="Calibri"/>
              </a:rPr>
              <a:t>The amount of books children were exposed to by age 6 was a positive predictor of their reading ability two years later.</a:t>
            </a:r>
            <a:endParaRPr/>
          </a:p>
          <a:p>
            <a:pPr indent="0" lvl="0" marL="0" rtl="0" algn="l">
              <a:lnSpc>
                <a:spcPct val="90000"/>
              </a:lnSpc>
              <a:spcBef>
                <a:spcPts val="1000"/>
              </a:spcBef>
              <a:spcAft>
                <a:spcPts val="0"/>
              </a:spcAft>
              <a:buClr>
                <a:srgbClr val="595959"/>
              </a:buClr>
              <a:buSzPts val="2400"/>
              <a:buNone/>
            </a:pPr>
            <a:r>
              <a:t/>
            </a:r>
            <a:endParaRPr sz="2400">
              <a:solidFill>
                <a:srgbClr val="0C0C0C"/>
              </a:solidFill>
              <a:latin typeface="Calibri"/>
              <a:ea typeface="Calibri"/>
              <a:cs typeface="Calibri"/>
              <a:sym typeface="Calibri"/>
            </a:endParaRPr>
          </a:p>
          <a:p>
            <a:pPr indent="0" lvl="0" marL="0" rtl="0" algn="l">
              <a:lnSpc>
                <a:spcPct val="90000"/>
              </a:lnSpc>
              <a:spcBef>
                <a:spcPts val="1000"/>
              </a:spcBef>
              <a:spcAft>
                <a:spcPts val="0"/>
              </a:spcAft>
              <a:buClr>
                <a:srgbClr val="595959"/>
              </a:buClr>
              <a:buSzPts val="2400"/>
              <a:buNone/>
            </a:pPr>
            <a:r>
              <a:t/>
            </a:r>
            <a:endParaRPr sz="2400">
              <a:solidFill>
                <a:srgbClr val="0C0C0C"/>
              </a:solidFill>
              <a:latin typeface="Calibri"/>
              <a:ea typeface="Calibri"/>
              <a:cs typeface="Calibri"/>
              <a:sym typeface="Calibri"/>
            </a:endParaRPr>
          </a:p>
          <a:p>
            <a:pPr indent="-76200" lvl="0" marL="228600" rtl="0" algn="l">
              <a:lnSpc>
                <a:spcPct val="90000"/>
              </a:lnSpc>
              <a:spcBef>
                <a:spcPts val="1000"/>
              </a:spcBef>
              <a:spcAft>
                <a:spcPts val="0"/>
              </a:spcAft>
              <a:buClr>
                <a:srgbClr val="595959"/>
              </a:buClr>
              <a:buSzPts val="2400"/>
              <a:buNone/>
            </a:pPr>
            <a:r>
              <a:t/>
            </a:r>
            <a:endParaRPr sz="2400">
              <a:solidFill>
                <a:srgbClr val="0C0C0C"/>
              </a:solidFill>
            </a:endParaRPr>
          </a:p>
        </p:txBody>
      </p:sp>
      <p:sp>
        <p:nvSpPr>
          <p:cNvPr id="271" name="Google Shape;271;p48"/>
          <p:cNvSpPr txBox="1"/>
          <p:nvPr>
            <p:ph type="title"/>
          </p:nvPr>
        </p:nvSpPr>
        <p:spPr>
          <a:xfrm>
            <a:off x="479376" y="689134"/>
            <a:ext cx="9332136" cy="1152128"/>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SzPts val="1400"/>
              <a:buNone/>
            </a:pPr>
            <a:r>
              <a:rPr lang="en-US"/>
              <a:t>The most important thing you can do is read with your child</a:t>
            </a:r>
            <a:endParaRPr/>
          </a:p>
        </p:txBody>
      </p:sp>
      <p:sp>
        <p:nvSpPr>
          <p:cNvPr id="272" name="Google Shape;272;p48"/>
          <p:cNvSpPr txBox="1"/>
          <p:nvPr/>
        </p:nvSpPr>
        <p:spPr>
          <a:xfrm>
            <a:off x="479376" y="6124654"/>
            <a:ext cx="977011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1" lang="en-US" sz="1400" u="none" cap="none" strike="noStrike">
                <a:solidFill>
                  <a:srgbClr val="595959"/>
                </a:solidFill>
                <a:latin typeface="Calibri"/>
                <a:ea typeface="Calibri"/>
                <a:cs typeface="Calibri"/>
                <a:sym typeface="Calibri"/>
              </a:rPr>
              <a:t>Parental involvement in the development of children’s reading skills:  A five-year longitudinal study </a:t>
            </a:r>
            <a:r>
              <a:rPr b="0" i="0" lang="en-US" sz="1400" u="none" cap="none" strike="noStrike">
                <a:solidFill>
                  <a:srgbClr val="595959"/>
                </a:solidFill>
                <a:latin typeface="Calibri"/>
                <a:ea typeface="Calibri"/>
                <a:cs typeface="Calibri"/>
                <a:sym typeface="Calibri"/>
              </a:rPr>
              <a:t>(2002) Senechal, M. and Lefvre, J</a:t>
            </a:r>
            <a:endParaRPr b="0" i="0" sz="1400" u="none" cap="none" strike="noStrike">
              <a:solidFill>
                <a:srgbClr val="000000"/>
              </a:solidFill>
              <a:latin typeface="Arial"/>
              <a:ea typeface="Arial"/>
              <a:cs typeface="Arial"/>
              <a:sym typeface="Arial"/>
            </a:endParaRPr>
          </a:p>
        </p:txBody>
      </p:sp>
      <p:pic>
        <p:nvPicPr>
          <p:cNvPr id="273" name="Google Shape;273;p48"/>
          <p:cNvPicPr preferRelativeResize="0"/>
          <p:nvPr/>
        </p:nvPicPr>
        <p:blipFill rotWithShape="1">
          <a:blip r:embed="rId3">
            <a:alphaModFix/>
          </a:blip>
          <a:srcRect b="0" l="0" r="0" t="-758"/>
          <a:stretch/>
        </p:blipFill>
        <p:spPr>
          <a:xfrm>
            <a:off x="7320136" y="1841262"/>
            <a:ext cx="4392488" cy="3909005"/>
          </a:xfrm>
          <a:prstGeom prst="roundRect">
            <a:avLst>
              <a:gd fmla="val 16667" name="adj"/>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49"/>
          <p:cNvSpPr txBox="1"/>
          <p:nvPr>
            <p:ph idx="1" type="body"/>
          </p:nvPr>
        </p:nvSpPr>
        <p:spPr>
          <a:xfrm>
            <a:off x="1488003" y="2636912"/>
            <a:ext cx="9215995" cy="3168352"/>
          </a:xfrm>
          <a:prstGeom prst="rect">
            <a:avLst/>
          </a:prstGeom>
          <a:noFill/>
          <a:ln>
            <a:noFill/>
          </a:ln>
        </p:spPr>
        <p:txBody>
          <a:bodyPr anchorCtr="0" anchor="ctr" bIns="45700" lIns="91425" spcFirstLastPara="1" rIns="91425" wrap="square" tIns="45700">
            <a:noAutofit/>
          </a:bodyPr>
          <a:lstStyle/>
          <a:p>
            <a:pPr indent="0" lvl="0" marL="0" rtl="0" algn="ctr">
              <a:lnSpc>
                <a:spcPct val="120000"/>
              </a:lnSpc>
              <a:spcBef>
                <a:spcPts val="0"/>
              </a:spcBef>
              <a:spcAft>
                <a:spcPts val="0"/>
              </a:spcAft>
              <a:buClr>
                <a:schemeClr val="lt1"/>
              </a:buClr>
              <a:buSzPts val="4400"/>
              <a:buNone/>
            </a:pPr>
            <a:r>
              <a:rPr lang="en-US" sz="4400"/>
              <a:t>One of the greatest gifts adults can give is to read to children </a:t>
            </a:r>
            <a:endParaRPr/>
          </a:p>
          <a:p>
            <a:pPr indent="0" lvl="0" marL="0" rtl="0" algn="ctr">
              <a:lnSpc>
                <a:spcPct val="120000"/>
              </a:lnSpc>
              <a:spcBef>
                <a:spcPts val="1000"/>
              </a:spcBef>
              <a:spcAft>
                <a:spcPts val="0"/>
              </a:spcAft>
              <a:buClr>
                <a:schemeClr val="lt1"/>
              </a:buClr>
              <a:buSzPts val="2600"/>
              <a:buNone/>
            </a:pPr>
            <a:r>
              <a:rPr b="0" lang="en-US"/>
              <a:t>Carl Sagan</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Office Theme">
  <a:themeElements>
    <a:clrScheme name="">
      <a:dk1>
        <a:srgbClr val="000000"/>
      </a:dk1>
      <a:lt1>
        <a:srgbClr val="FFFFFF"/>
      </a:lt1>
      <a:dk2>
        <a:srgbClr val="A7A7A7"/>
      </a:dk2>
      <a:lt2>
        <a:srgbClr val="535353"/>
      </a:lt2>
      <a:accent1>
        <a:srgbClr val="4472C4"/>
      </a:accent1>
      <a:accent2>
        <a:srgbClr val="ED7D31"/>
      </a:accent2>
      <a:accent3>
        <a:srgbClr val="FFFFFF"/>
      </a:accent3>
      <a:accent4>
        <a:srgbClr val="000000"/>
      </a:accent4>
      <a:accent5>
        <a:srgbClr val="B0BCDE"/>
      </a:accent5>
      <a:accent6>
        <a:srgbClr val="D7712B"/>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4_Normal body copy page">
  <a:themeElements>
    <a:clrScheme name="L&amp;S">
      <a:dk1>
        <a:srgbClr val="000000"/>
      </a:dk1>
      <a:lt1>
        <a:srgbClr val="FFFFFF"/>
      </a:lt1>
      <a:dk2>
        <a:srgbClr val="44546A"/>
      </a:dk2>
      <a:lt2>
        <a:srgbClr val="E7E6E6"/>
      </a:lt2>
      <a:accent1>
        <a:srgbClr val="EE7E30"/>
      </a:accent1>
      <a:accent2>
        <a:srgbClr val="0C4F76"/>
      </a:accent2>
      <a:accent3>
        <a:srgbClr val="5C2B61"/>
      </a:accent3>
      <a:accent4>
        <a:srgbClr val="DC3C64"/>
      </a:accent4>
      <a:accent5>
        <a:srgbClr val="459EB2"/>
      </a:accent5>
      <a:accent6>
        <a:srgbClr val="8AAD2C"/>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Normal body copy page">
  <a:themeElements>
    <a:clrScheme name="L&amp;S">
      <a:dk1>
        <a:srgbClr val="000000"/>
      </a:dk1>
      <a:lt1>
        <a:srgbClr val="FFFFFF"/>
      </a:lt1>
      <a:dk2>
        <a:srgbClr val="44546A"/>
      </a:dk2>
      <a:lt2>
        <a:srgbClr val="E7E6E6"/>
      </a:lt2>
      <a:accent1>
        <a:srgbClr val="EE7E30"/>
      </a:accent1>
      <a:accent2>
        <a:srgbClr val="0C4F76"/>
      </a:accent2>
      <a:accent3>
        <a:srgbClr val="5C2B61"/>
      </a:accent3>
      <a:accent4>
        <a:srgbClr val="DC3C64"/>
      </a:accent4>
      <a:accent5>
        <a:srgbClr val="459EB2"/>
      </a:accent5>
      <a:accent6>
        <a:srgbClr val="8AAD2C"/>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Presentation cover">
  <a:themeElements>
    <a:clrScheme name="">
      <a:dk1>
        <a:srgbClr val="000000"/>
      </a:dk1>
      <a:lt1>
        <a:srgbClr val="FFFFFF"/>
      </a:lt1>
      <a:dk2>
        <a:srgbClr val="A7A7A7"/>
      </a:dk2>
      <a:lt2>
        <a:srgbClr val="535353"/>
      </a:lt2>
      <a:accent1>
        <a:srgbClr val="4472C4"/>
      </a:accent1>
      <a:accent2>
        <a:srgbClr val="ED7D31"/>
      </a:accent2>
      <a:accent3>
        <a:srgbClr val="FFFFFF"/>
      </a:accent3>
      <a:accent4>
        <a:srgbClr val="000000"/>
      </a:accent4>
      <a:accent5>
        <a:srgbClr val="B0BCDE"/>
      </a:accent5>
      <a:accent6>
        <a:srgbClr val="D7712B"/>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3_Normal body copy page">
  <a:themeElements>
    <a:clrScheme name="L&amp;S">
      <a:dk1>
        <a:srgbClr val="000000"/>
      </a:dk1>
      <a:lt1>
        <a:srgbClr val="FFFFFF"/>
      </a:lt1>
      <a:dk2>
        <a:srgbClr val="44546A"/>
      </a:dk2>
      <a:lt2>
        <a:srgbClr val="E7E6E6"/>
      </a:lt2>
      <a:accent1>
        <a:srgbClr val="EE7E30"/>
      </a:accent1>
      <a:accent2>
        <a:srgbClr val="0C4F76"/>
      </a:accent2>
      <a:accent3>
        <a:srgbClr val="5C2B61"/>
      </a:accent3>
      <a:accent4>
        <a:srgbClr val="DC3C64"/>
      </a:accent4>
      <a:accent5>
        <a:srgbClr val="459EB2"/>
      </a:accent5>
      <a:accent6>
        <a:srgbClr val="8AAD2C"/>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Custom Design">
  <a:themeElements>
    <a:clrScheme name="L&amp;S">
      <a:dk1>
        <a:srgbClr val="000000"/>
      </a:dk1>
      <a:lt1>
        <a:srgbClr val="FFFFFF"/>
      </a:lt1>
      <a:dk2>
        <a:srgbClr val="44546A"/>
      </a:dk2>
      <a:lt2>
        <a:srgbClr val="E7E6E6"/>
      </a:lt2>
      <a:accent1>
        <a:srgbClr val="EE7E30"/>
      </a:accent1>
      <a:accent2>
        <a:srgbClr val="0C4F76"/>
      </a:accent2>
      <a:accent3>
        <a:srgbClr val="5C2B61"/>
      </a:accent3>
      <a:accent4>
        <a:srgbClr val="DC3C64"/>
      </a:accent4>
      <a:accent5>
        <a:srgbClr val="459EB2"/>
      </a:accent5>
      <a:accent6>
        <a:srgbClr val="8AAD2C"/>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