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 id="2147483653" r:id="rId6"/>
    <p:sldMasterId id="2147483658" r:id="rId7"/>
    <p:sldMasterId id="214748366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Lst>
  <p:sldSz cy="6858000" cx="12192000"/>
  <p:notesSz cx="6858000" cy="9144000"/>
  <p:embeddedFontLst>
    <p:embeddedFont>
      <p:font typeface="Helvetica Neue"/>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3" roundtripDataSignature="AMtx7mhG42tVTf/abEP9enfbW80TU20h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bold.fntdata"/><Relationship Id="rId20" Type="http://schemas.openxmlformats.org/officeDocument/2006/relationships/slide" Target="slides/slide11.xml"/><Relationship Id="rId42" Type="http://schemas.openxmlformats.org/officeDocument/2006/relationships/font" Target="fonts/HelveticaNeue-boldItalic.fntdata"/><Relationship Id="rId41" Type="http://schemas.openxmlformats.org/officeDocument/2006/relationships/font" Target="fonts/HelveticaNeue-italic.fntdata"/><Relationship Id="rId22" Type="http://schemas.openxmlformats.org/officeDocument/2006/relationships/slide" Target="slides/slide13.xml"/><Relationship Id="rId21" Type="http://schemas.openxmlformats.org/officeDocument/2006/relationships/slide" Target="slides/slide12.xml"/><Relationship Id="rId43" Type="http://customschemas.google.com/relationships/presentationmetadata" Target="metadata"/><Relationship Id="rId24" Type="http://schemas.openxmlformats.org/officeDocument/2006/relationships/slide" Target="slides/slide15.xml"/><Relationship Id="rId23" Type="http://schemas.openxmlformats.org/officeDocument/2006/relationships/slide" Target="slides/slide14.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0.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2.xml"/><Relationship Id="rId30" Type="http://schemas.openxmlformats.org/officeDocument/2006/relationships/slide" Target="slides/slide21.xml"/><Relationship Id="rId11" Type="http://schemas.openxmlformats.org/officeDocument/2006/relationships/slide" Target="slides/slide2.xml"/><Relationship Id="rId33" Type="http://schemas.openxmlformats.org/officeDocument/2006/relationships/slide" Target="slides/slide24.xml"/><Relationship Id="rId10" Type="http://schemas.openxmlformats.org/officeDocument/2006/relationships/slide" Target="slides/slide1.xml"/><Relationship Id="rId32" Type="http://schemas.openxmlformats.org/officeDocument/2006/relationships/slide" Target="slides/slide23.xml"/><Relationship Id="rId13" Type="http://schemas.openxmlformats.org/officeDocument/2006/relationships/slide" Target="slides/slide4.xml"/><Relationship Id="rId35" Type="http://schemas.openxmlformats.org/officeDocument/2006/relationships/slide" Target="slides/slide26.xml"/><Relationship Id="rId12" Type="http://schemas.openxmlformats.org/officeDocument/2006/relationships/slide" Target="slides/slide3.xml"/><Relationship Id="rId34" Type="http://schemas.openxmlformats.org/officeDocument/2006/relationships/slide" Target="slides/slide25.xml"/><Relationship Id="rId15" Type="http://schemas.openxmlformats.org/officeDocument/2006/relationships/slide" Target="slides/slide6.xml"/><Relationship Id="rId37" Type="http://schemas.openxmlformats.org/officeDocument/2006/relationships/slide" Target="slides/slide28.xml"/><Relationship Id="rId14" Type="http://schemas.openxmlformats.org/officeDocument/2006/relationships/slide" Target="slides/slide5.xml"/><Relationship Id="rId36" Type="http://schemas.openxmlformats.org/officeDocument/2006/relationships/slide" Target="slides/slide27.xml"/><Relationship Id="rId17" Type="http://schemas.openxmlformats.org/officeDocument/2006/relationships/slide" Target="slides/slide8.xml"/><Relationship Id="rId39" Type="http://schemas.openxmlformats.org/officeDocument/2006/relationships/font" Target="fonts/HelveticaNeue-regular.fntdata"/><Relationship Id="rId16" Type="http://schemas.openxmlformats.org/officeDocument/2006/relationships/slide" Target="slides/slide7.xml"/><Relationship Id="rId38" Type="http://schemas.openxmlformats.org/officeDocument/2006/relationships/slide" Target="slides/slide29.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ittlewandlelettersandsounds.org.uk/resources/for-parent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ittlewandlelettersandsounds.org.uk/resources/for-parents/"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 name="Google Shape;60;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Calibri"/>
                <a:ea typeface="Calibri"/>
                <a:cs typeface="Calibri"/>
                <a:sym typeface="Calibri"/>
              </a:rPr>
              <a:t>For this presentation, you will need to download and print out the following resources and information for parents:</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the parent handout </a:t>
            </a:r>
            <a:r>
              <a:rPr b="0" lang="en-US">
                <a:latin typeface="Calibri"/>
                <a:ea typeface="Calibri"/>
                <a:cs typeface="Calibri"/>
                <a:sym typeface="Calibri"/>
              </a:rPr>
              <a:t>‘Your child’s reading journey – Year 1’</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‘Grow the code’ chart/mat</a:t>
            </a:r>
            <a:endParaRPr/>
          </a:p>
          <a:p>
            <a:pPr indent="-171450" lvl="0" marL="171450" marR="0" rtl="0" algn="l">
              <a:lnSpc>
                <a:spcPct val="100000"/>
              </a:lnSpc>
              <a:spcBef>
                <a:spcPts val="0"/>
              </a:spcBef>
              <a:spcAft>
                <a:spcPts val="0"/>
              </a:spcAft>
              <a:buClr>
                <a:srgbClr val="000000"/>
              </a:buClr>
              <a:buSzPts val="1200"/>
              <a:buFont typeface="Arial"/>
              <a:buChar char="•"/>
            </a:pPr>
            <a:r>
              <a:rPr b="0" i="0" lang="en-US">
                <a:latin typeface="Calibri"/>
                <a:ea typeface="Calibri"/>
                <a:cs typeface="Calibri"/>
                <a:sym typeface="Calibri"/>
              </a:rPr>
              <a:t>‘Phase 5 tricky words: Year 1 – Information for parents and carers</a:t>
            </a:r>
            <a:r>
              <a:rPr lang="en-US">
                <a:latin typeface="Calibri"/>
                <a:ea typeface="Calibri"/>
                <a:cs typeface="Calibri"/>
                <a:sym typeface="Calibri"/>
              </a:rPr>
              <a:t>'</a:t>
            </a:r>
            <a:r>
              <a:rPr b="0" i="0" lang="en-US">
                <a:latin typeface="Calibri"/>
                <a:ea typeface="Calibri"/>
                <a:cs typeface="Calibri"/>
                <a:sym typeface="Calibri"/>
              </a:rPr>
              <a:t> – or parents can access this in the ‘For parents’ area of the Little Wandle website.</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i="0" lang="en-US">
                <a:latin typeface="Calibri"/>
                <a:ea typeface="Calibri"/>
                <a:cs typeface="Calibri"/>
                <a:sym typeface="Calibri"/>
              </a:rPr>
              <a:t>You will need also need:</a:t>
            </a:r>
            <a:endParaRPr/>
          </a:p>
          <a:p>
            <a:pPr indent="-171450" lvl="0" marL="171450" marR="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a flipchart </a:t>
            </a:r>
            <a:endParaRPr/>
          </a:p>
          <a:p>
            <a:pPr indent="-171450" lvl="0" marL="171450" marR="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word cards to show how children spot digraphs in words; use two words with the same digraph, e.g. ‘head’ and ‘bread’  </a:t>
            </a:r>
            <a:endParaRPr/>
          </a:p>
          <a:p>
            <a:pPr indent="-171450" lvl="0" marL="171450" marR="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access to the Little Wandle and Collins websites</a:t>
            </a:r>
            <a:endParaRPr i="0"/>
          </a:p>
          <a:p>
            <a:pPr indent="-171450" lvl="0" marL="171450" marR="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a copy of the Little Wandle Glossary (in Getting started/Teaching).</a:t>
            </a:r>
            <a:endParaRPr/>
          </a:p>
          <a:p>
            <a:pPr indent="0" lvl="0" marL="0" rtl="0" algn="l">
              <a:lnSpc>
                <a:spcPct val="100000"/>
              </a:lnSpc>
              <a:spcBef>
                <a:spcPts val="0"/>
              </a:spcBef>
              <a:spcAft>
                <a:spcPts val="0"/>
              </a:spcAft>
              <a:buClr>
                <a:srgbClr val="000000"/>
              </a:buClr>
              <a:buSzPts val="1200"/>
              <a:buFont typeface="Arial"/>
              <a:buNone/>
            </a:pPr>
            <a:r>
              <a:t/>
            </a:r>
            <a:endParaRPr i="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 name="Google Shape;66;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To share </a:t>
            </a:r>
            <a:r>
              <a:rPr b="0" lang="en-US">
                <a:latin typeface="Calibri"/>
                <a:ea typeface="Calibri"/>
                <a:cs typeface="Calibri"/>
                <a:sym typeface="Calibri"/>
              </a:rPr>
              <a:t>the link that research has established between loving reading and being successful academically</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start our session with a quote from the Organisation for Economic Co-operation and Development ...</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quote.</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This quote reminds us of the importance not just of teaching children to read, but also of teaching them to love reading. </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Today, we're going to talk about phonics, but we always see phonics as the route into reading and a love of reading as the ultimate goal of phonics teaching.</a:t>
            </a:r>
            <a:endParaRPr>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 name="Google Shape;71;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help parents see the value of reading by getting them to reflect on their own reading experiences</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Just think about how many times you have already read things today. More than ever, we are surrounded by text and reading is a vital skill.</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We want all of our children to become confident readers who can navigate the world of reading around them.</a:t>
            </a:r>
            <a:endParaRPr>
              <a:latin typeface="Calibri"/>
              <a:ea typeface="Calibri"/>
              <a:cs typeface="Calibri"/>
              <a:sym typeface="Calibri"/>
            </a:endParaRPr>
          </a:p>
          <a:p>
            <a:pPr indent="0" lvl="0" marL="0" rtl="0" algn="l">
              <a:lnSpc>
                <a:spcPct val="100000"/>
              </a:lnSpc>
              <a:spcBef>
                <a:spcPts val="0"/>
              </a:spcBef>
              <a:spcAft>
                <a:spcPts val="0"/>
              </a:spcAft>
              <a:buSzPts val="1400"/>
              <a:buNone/>
            </a:pPr>
            <a:r>
              <a:t/>
            </a:r>
            <a:endParaRPr i="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 name="Google Shape;80;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 name="Google Shape;86;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r>
              <a:rPr b="1" lang="en-US"/>
              <a:t>:</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inform that all schools must teach phonics but explain your school's choice of SSP</a:t>
            </a:r>
            <a:endParaRPr>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As you now know, the National Curriculum specifies that all schools must teach children to read using phonics starting in Reception, carrying on into Year 1.</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i="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To give a </a:t>
            </a:r>
            <a:r>
              <a:rPr b="0" lang="en-US">
                <a:latin typeface="Calibri"/>
                <a:ea typeface="Calibri"/>
                <a:cs typeface="Calibri"/>
                <a:sym typeface="Calibri"/>
              </a:rPr>
              <a:t>a simple definition of phonics</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As you will remember from last year ...</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It sounds complicated but it really isn’t! </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review some of the important words that will help you understand phonics ...</a:t>
            </a:r>
            <a:endParaRPr>
              <a:latin typeface="Calibri"/>
              <a:ea typeface="Calibri"/>
              <a:cs typeface="Calibri"/>
              <a:sym typeface="Calibri"/>
            </a:endParaRPr>
          </a:p>
          <a:p>
            <a:pPr indent="0" lvl="0" marL="0" rtl="0" algn="l">
              <a:lnSpc>
                <a:spcPct val="100000"/>
              </a:lnSpc>
              <a:spcBef>
                <a:spcPts val="0"/>
              </a:spcBef>
              <a:spcAft>
                <a:spcPts val="0"/>
              </a:spcAft>
              <a:buSzPts val="1400"/>
              <a:buNone/>
            </a:pPr>
            <a:r>
              <a:rPr lang="en-US"/>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 name="Google Shape;99;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give s</a:t>
            </a:r>
            <a:r>
              <a:rPr lang="en-US">
                <a:latin typeface="Calibri"/>
                <a:ea typeface="Calibri"/>
                <a:cs typeface="Calibri"/>
                <a:sym typeface="Calibri"/>
              </a:rPr>
              <a:t>imple definitions of key terminology</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Review what each word means – use the Glossary to help.</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Children will have already learned most of these terms. In Year 1, split digraphs are introduced.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2" name="Google Shape;112;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an overview of the progression children have followed from Reception, and into Year 1</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Your child has learned Phases 2, 3 and 4 in Reception (seen on the left).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Now they are in Year 1, they will have a brief review of Phases 3 and 4 and all of the Reception tricky words.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By week 4 of the first half term, they will begin phase 5.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Phase 5 covers the last remaining graphemes of the Little Wandle progression and alternative pronunciations and spellings of graphemes learned.</a:t>
            </a:r>
            <a:endParaRPr i="1"/>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9" name="Google Shape;119;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introduce the Phase 5 GPCs and how to say them</a:t>
            </a:r>
            <a:endParaRPr/>
          </a:p>
          <a:p>
            <a:pPr indent="-95250" lvl="0" marL="171450" rtl="0" algn="l">
              <a:lnSpc>
                <a:spcPct val="100000"/>
              </a:lnSpc>
              <a:spcBef>
                <a:spcPts val="0"/>
              </a:spcBef>
              <a:spcAft>
                <a:spcPts val="0"/>
              </a:spcAft>
              <a:buClr>
                <a:srgbClr val="000000"/>
              </a:buClr>
              <a:buSzPts val="1200"/>
              <a:buFont typeface="Arial"/>
              <a:buNone/>
            </a:pPr>
            <a:r>
              <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have a look at the Phase 5 sounds. </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Hand out the Phase 5 handout and the ‘Grow the code’ mat.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Play the video and pause it so the parents can say the sounds if you wish.</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Or display the ‘Grow the code’ chart and teach the parents the sounds.</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Have a look at your handout and watch this video/look at the ‘Grow the code’ chart on the screen.</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Now, let's have a practice!</a:t>
            </a:r>
            <a:endParaRPr i="1"/>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7" name="Google Shape;127;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Calibri"/>
                <a:ea typeface="Calibri"/>
                <a:cs typeface="Calibri"/>
                <a:sym typeface="Calibri"/>
              </a:rPr>
              <a:t>Slide purpose:</a:t>
            </a:r>
            <a:endParaRPr>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an overview of Phase 5 'Grow the code’</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children learn the last set of graphemes, including ones with alternative pronunciations. </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Play the video which explains how we teach Phase 5. (The first 20 seconds are a repeat of the ‘How to say the sounds’ video but then goes on to explain what the alternative graphemes are for the sound /ai/.)</a:t>
            </a:r>
            <a:endParaRPr i="0"/>
          </a:p>
          <a:p>
            <a:pPr indent="-171450" lvl="0" marL="171450" marR="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They will also learn to ‘Grow the code’ where children will explore different ways of spelling the same phoneme and reading the same grapheme. This means that they are able to read increasingly challenging words and books.</a:t>
            </a:r>
            <a:endParaRPr/>
          </a:p>
          <a:p>
            <a:pPr indent="-171450" lvl="0" marL="171450" rtl="0" algn="l">
              <a:lnSpc>
                <a:spcPct val="100000"/>
              </a:lnSpc>
              <a:spcBef>
                <a:spcPts val="0"/>
              </a:spcBef>
              <a:spcAft>
                <a:spcPts val="0"/>
              </a:spcAft>
              <a:buClr>
                <a:srgbClr val="000000"/>
              </a:buClr>
              <a:buSzPts val="1200"/>
              <a:buFont typeface="Arial"/>
              <a:buChar char="•"/>
            </a:pPr>
            <a:r>
              <a:rPr i="1" lang="en-US"/>
              <a:t>Children learn strategies so that they can distinguish between the same grapheme, different phoneme and the same phoneme but different grapheme. ‘Growing the code’ will support children as they get older with accurate spelling.</a:t>
            </a:r>
            <a:endParaRPr i="1"/>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 name="Google Shape;134;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introduce the strategies that children need to become fluent readers</a:t>
            </a:r>
            <a:endParaRPr b="1">
              <a:latin typeface="Calibri"/>
              <a:ea typeface="Calibri"/>
              <a:cs typeface="Calibri"/>
              <a:sym typeface="Calibri"/>
            </a:endParaRPr>
          </a:p>
          <a:p>
            <a:pPr indent="0" lvl="0" marL="0" rtl="0" algn="l">
              <a:lnSpc>
                <a:spcPct val="100000"/>
              </a:lnSpc>
              <a:spcBef>
                <a:spcPts val="0"/>
              </a:spcBef>
              <a:spcAft>
                <a:spcPts val="0"/>
              </a:spcAft>
              <a:buSzPts val="1400"/>
              <a:buNone/>
            </a:pPr>
            <a:r>
              <a:t/>
            </a:r>
            <a:endParaRPr i="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Most children will now be confident using the strategy ‘blend in your head’ to build their fluency.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Blending in your head means children say the sounds quietly in their heads and then read the whole word out loud.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If your child is struggling with a word, encourage them to blend in their head.</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Children are also taught to spot digraphs in words before reading the word as a whole. This also helps their developing fluency.</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Show parents how to spot digraphs in words. Show a word such as ‘head’. Point to ‘ea’ and say: </a:t>
            </a:r>
            <a:r>
              <a:rPr i="1" lang="en-US">
                <a:latin typeface="Calibri"/>
                <a:ea typeface="Calibri"/>
                <a:cs typeface="Calibri"/>
                <a:sym typeface="Calibri"/>
              </a:rPr>
              <a:t>This is a digraph.</a:t>
            </a:r>
            <a:r>
              <a:rPr i="0" lang="en-US">
                <a:latin typeface="Calibri"/>
                <a:ea typeface="Calibri"/>
                <a:cs typeface="Calibri"/>
                <a:sym typeface="Calibri"/>
              </a:rPr>
              <a:t> Model reading the word: h-ea-d head. Show another word e.g. ‘bread’. Ask parents to spot the digraph and read the word: b-r-ea-d bread.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Eventually, reading becomes automatic and children will be able to read words that they know fluently.</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Fluency is the ultimate goal of phonics teaching and fluent reading is explicitly taught. </a:t>
            </a:r>
            <a:endParaRPr/>
          </a:p>
          <a:p>
            <a:pPr indent="-95250" lvl="0" marL="171450" rtl="0" algn="l">
              <a:lnSpc>
                <a:spcPct val="100000"/>
              </a:lnSpc>
              <a:spcBef>
                <a:spcPts val="0"/>
              </a:spcBef>
              <a:spcAft>
                <a:spcPts val="0"/>
              </a:spcAft>
              <a:buClr>
                <a:srgbClr val="000000"/>
              </a:buClr>
              <a:buSzPts val="1200"/>
              <a:buFont typeface="Arial"/>
              <a:buNone/>
            </a:pPr>
            <a:r>
              <a:t/>
            </a:r>
            <a:endParaRPr i="0"/>
          </a:p>
          <a:p>
            <a:pPr indent="0" lvl="0" marL="0" rtl="0" algn="l">
              <a:lnSpc>
                <a:spcPct val="100000"/>
              </a:lnSpc>
              <a:spcBef>
                <a:spcPts val="0"/>
              </a:spcBef>
              <a:spcAft>
                <a:spcPts val="0"/>
              </a:spcAft>
              <a:buSzPts val="1400"/>
              <a:buNone/>
            </a:pPr>
            <a:r>
              <a:t/>
            </a:r>
            <a:endParaRPr i="1"/>
          </a:p>
          <a:p>
            <a:pPr indent="0" lvl="0" marL="0" rtl="0" algn="l">
              <a:lnSpc>
                <a:spcPct val="100000"/>
              </a:lnSpc>
              <a:spcBef>
                <a:spcPts val="0"/>
              </a:spcBef>
              <a:spcAft>
                <a:spcPts val="0"/>
              </a:spcAft>
              <a:buSzPts val="1400"/>
              <a:buNone/>
            </a:pPr>
            <a:r>
              <a:t/>
            </a:r>
            <a:endParaRPr i="1"/>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1" name="Google Shape;141;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r>
              <a:rPr b="1" lang="en-US"/>
              <a:t>:</a:t>
            </a:r>
            <a:endParaRPr b="0"/>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introduce tricky words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So, what are tricky words?</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Have a look at this video on the website: </a:t>
            </a:r>
            <a:r>
              <a:rPr i="1" lang="en-US" u="sng">
                <a:solidFill>
                  <a:schemeClr val="hlink"/>
                </a:solidFill>
                <a:latin typeface="Calibri"/>
                <a:ea typeface="Calibri"/>
                <a:cs typeface="Calibri"/>
                <a:sym typeface="Calibri"/>
                <a:hlinkClick r:id="rId2"/>
              </a:rPr>
              <a:t>https://www.littlewandlelettersandsounds.org.uk/resources/for-parents/</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It's important that children practise tricky words regularly to ensure that they can read them automatically.</a:t>
            </a:r>
            <a:endParaRPr/>
          </a:p>
          <a:p>
            <a:pPr indent="0" lvl="0" marL="0" rtl="0" algn="l">
              <a:lnSpc>
                <a:spcPct val="100000"/>
              </a:lnSpc>
              <a:spcBef>
                <a:spcPts val="0"/>
              </a:spcBef>
              <a:spcAft>
                <a:spcPts val="0"/>
              </a:spcAft>
              <a:buSzPts val="1400"/>
              <a:buNone/>
            </a:pPr>
            <a:r>
              <a:t/>
            </a:r>
            <a:endParaRPr i="1"/>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Calibri"/>
              <a:buNone/>
            </a:pPr>
            <a:r>
              <a:rPr b="1" lang="en-US">
                <a:latin typeface="Calibri"/>
                <a:ea typeface="Calibri"/>
                <a:cs typeface="Calibri"/>
                <a:sym typeface="Calibri"/>
              </a:rPr>
              <a:t>Slide purpose</a:t>
            </a:r>
            <a:r>
              <a:rPr b="1" lang="en-US"/>
              <a:t>:</a:t>
            </a:r>
            <a:endParaRPr b="0"/>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an overview of Year 1 tricky words</a:t>
            </a:r>
            <a:endParaRPr/>
          </a:p>
          <a:p>
            <a:pPr indent="0" lvl="0" marL="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Tricky words have unusual spellings. For example ‘all' is tricky to children in Reception because the letter ‘a’ says /or/ in this word. </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Tricky words are taught in a systematic way, following the clearly defined Little Wandle sequence of learning. We teach them because they are common words that children need to know.</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As children 'Grow the code', some tricky words will no longer be tricky. For example, children learn in Year 1 that the letter ‘a’ can make the /or/ sound in words like ‘all’, ‘ball’ and ‘water’’. This means that the word ‘all’ is no longer tricky!</a:t>
            </a:r>
            <a:endParaRPr b="1"/>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i="1"/>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5" name="Google Shape;155;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r>
              <a:rPr b="1" lang="en-US"/>
              <a:t>:</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an overview of Year 1 tricky words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Here is an example of Year 1 tricky words.</a:t>
            </a:r>
            <a:endParaRPr/>
          </a:p>
          <a:p>
            <a:pPr indent="-171450" lvl="1"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We might not teach all of these words due to regional pronunciations e.g. ‘ask</a:t>
            </a:r>
            <a:r>
              <a:rPr b="0" i="1" lang="en-US">
                <a:latin typeface="Calibri"/>
                <a:ea typeface="Calibri"/>
                <a:cs typeface="Calibri"/>
                <a:sym typeface="Calibri"/>
              </a:rPr>
              <a:t>’.</a:t>
            </a:r>
            <a:r>
              <a:rPr b="1" i="1" lang="en-US">
                <a:latin typeface="Calibri"/>
                <a:ea typeface="Calibri"/>
                <a:cs typeface="Calibri"/>
                <a:sym typeface="Calibri"/>
              </a:rPr>
              <a:t> </a:t>
            </a:r>
            <a:r>
              <a:rPr b="1" i="0" lang="en-US">
                <a:latin typeface="Calibri"/>
                <a:ea typeface="Calibri"/>
                <a:cs typeface="Calibri"/>
                <a:sym typeface="Calibri"/>
              </a:rPr>
              <a:t>[Only say this if it is applicable to your setting]</a:t>
            </a:r>
            <a:r>
              <a:rPr b="0" i="0" lang="en-US">
                <a:latin typeface="Calibri"/>
                <a:ea typeface="Calibri"/>
                <a:cs typeface="Calibri"/>
                <a:sym typeface="Calibri"/>
              </a:rPr>
              <a:t>.</a:t>
            </a:r>
            <a:endParaRPr/>
          </a:p>
          <a:p>
            <a:pPr indent="-171450" lvl="1" marL="171450" rtl="0" algn="l">
              <a:lnSpc>
                <a:spcPct val="100000"/>
              </a:lnSpc>
              <a:spcBef>
                <a:spcPts val="0"/>
              </a:spcBef>
              <a:spcAft>
                <a:spcPts val="0"/>
              </a:spcAft>
              <a:buClr>
                <a:srgbClr val="000000"/>
              </a:buClr>
              <a:buSzPts val="1200"/>
              <a:buFont typeface="Arial"/>
              <a:buChar char="•"/>
            </a:pPr>
            <a:r>
              <a:rPr b="0" i="0" lang="en-US">
                <a:latin typeface="Calibri"/>
                <a:ea typeface="Calibri"/>
                <a:cs typeface="Calibri"/>
                <a:sym typeface="Calibri"/>
              </a:rPr>
              <a:t>You may wish to give parents a copy of the document ‘Phase 5 tricky words: Year 1 – Information for parents and carers</a:t>
            </a:r>
            <a:r>
              <a:rPr lang="en-US">
                <a:latin typeface="Calibri"/>
                <a:ea typeface="Calibri"/>
                <a:cs typeface="Calibri"/>
                <a:sym typeface="Calibri"/>
              </a:rPr>
              <a:t>'. </a:t>
            </a:r>
            <a:endParaRPr i="1"/>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 name="Google Shape;162;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marR="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 </a:t>
            </a:r>
            <a:r>
              <a:rPr lang="en-US">
                <a:latin typeface="Calibri"/>
                <a:ea typeface="Calibri"/>
                <a:cs typeface="Calibri"/>
                <a:sym typeface="Calibri"/>
              </a:rPr>
              <a:t>of the programme’s efficacy</a:t>
            </a:r>
            <a:endParaRPr/>
          </a:p>
          <a:p>
            <a:pPr indent="0" lvl="0" marL="0" rtl="0" algn="l">
              <a:lnSpc>
                <a:spcPct val="100000"/>
              </a:lnSpc>
              <a:spcBef>
                <a:spcPts val="0"/>
              </a:spcBef>
              <a:spcAft>
                <a:spcPts val="0"/>
              </a:spcAft>
              <a:buSzPts val="1400"/>
              <a:buNone/>
            </a:pPr>
            <a:r>
              <a:t/>
            </a:r>
            <a:endParaRPr i="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There are specific resources for the Little Wandle programme which the children will be very familiar with.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Each sound that we teach to begin with has either a mnemonic (like the astronaut that you can see here) or a phrase like boing-boing for ‘oi’. This helps the children recognise and remember the graphemes.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Every time we teach a new sound, we also read words during the phonics lesson that contain that new sound so that the children practise what they have learned.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We then go on to reading a sentence containing some of those words.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We have displays in the classroom and on the tables to support the children throughout the day.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Your children learned all the mnemonics needed to recognise and remember graphemes in Reception. They can still use the resources in the classroom to help them with their learning. Their teacher will refer to the mnemonics learned in Reception to build on their Year 1 learning.</a:t>
            </a:r>
            <a:endParaRPr i="1"/>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4" name="Google Shape;174;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0" name="Google Shape;180;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spelling</a:t>
            </a:r>
            <a:endParaRPr b="1">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b="0" i="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In Year 1, there are increasingly challenging words to spell, e.g. longer words, compound words, plurals. This all matches the Little Wandle sequence of learning.</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children will also practise writing a dictated sentence on a Friday. Their teacher will say the sentence, show them how to write it and then ask the children to write it independently.</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Handwriting phrases learned in Reception are referred to during the lesson, but the specific practice of handwriting is taught separately.</a:t>
            </a:r>
            <a:endParaRPr i="1"/>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01013c103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7" name="Google Shape;187;g301013c1030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 name="Google Shape;194;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an overview of spelling</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 </a:t>
            </a:r>
            <a:endParaRPr b="1"/>
          </a:p>
          <a:p>
            <a:pPr indent="-171450" lvl="0" marL="171450" rtl="0" algn="l">
              <a:lnSpc>
                <a:spcPct val="100000"/>
              </a:lnSpc>
              <a:spcBef>
                <a:spcPts val="0"/>
              </a:spcBef>
              <a:spcAft>
                <a:spcPts val="0"/>
              </a:spcAft>
              <a:buClr>
                <a:srgbClr val="000000"/>
              </a:buClr>
              <a:buSzPts val="1200"/>
              <a:buFont typeface="Arial"/>
              <a:buChar char="•"/>
            </a:pPr>
            <a:r>
              <a:rPr i="0" lang="en-US"/>
              <a:t>Model the process above on a flipchart for the parents to see. Use a Phase 5 word, e.g. ‘play’.</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If you wish to support your child at home with their spelling, this is the process to use.</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There are also Phase 5 weekly spellings for additional practice, which we may use outside of phonics lessons to reinforce the children's learning.</a:t>
            </a:r>
            <a:endParaRPr i="1">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1" name="Google Shape;201;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decodable readers</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children apply their phonic knowledge to reading a decodable book.</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Books are carefully matched to children’s secure phonic knowledge.</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They read the same book three times in a week.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first time we work on decoding (sounding out) the words.</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second time we work on prosody which is reading with expression – making the book sound more interesting with our ‘storyteller voice’ or our ‘David Attenborough’ voice.</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third time we look at comprehension – understanding the text.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We read the books three times at school because we want to develop the fluency. The more children see words, the more they begin to read them automatically without having to sound them out, which is the ultimate goal.</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Children’s book will then be sent home, so that they can practise their fluency further.</a:t>
            </a:r>
            <a:endParaRPr i="1"/>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0" name="Google Shape;210;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book matching</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We assess your child every six weeks to check progress. </a:t>
            </a:r>
            <a:endParaRPr/>
          </a:p>
          <a:p>
            <a:pPr indent="-171450" lvl="0" marL="171450" rtl="0" algn="l">
              <a:lnSpc>
                <a:spcPct val="100000"/>
              </a:lnSpc>
              <a:spcBef>
                <a:spcPts val="0"/>
              </a:spcBef>
              <a:spcAft>
                <a:spcPts val="0"/>
              </a:spcAft>
              <a:buClr>
                <a:srgbClr val="000000"/>
              </a:buClr>
              <a:buSzPts val="1200"/>
              <a:buFont typeface="Arial"/>
              <a:buChar char="•"/>
            </a:pPr>
            <a:r>
              <a:rPr i="1" lang="en-US"/>
              <a:t>Any child who needs extra support has Daily Keep-up sessions planned for them.</a:t>
            </a:r>
            <a:endParaRPr/>
          </a:p>
          <a:p>
            <a:pPr indent="-171450" lvl="0" marL="171450" rtl="0" algn="l">
              <a:lnSpc>
                <a:spcPct val="100000"/>
              </a:lnSpc>
              <a:spcBef>
                <a:spcPts val="0"/>
              </a:spcBef>
              <a:spcAft>
                <a:spcPts val="0"/>
              </a:spcAft>
              <a:buClr>
                <a:srgbClr val="000000"/>
              </a:buClr>
              <a:buSzPts val="1200"/>
              <a:buFont typeface="Arial"/>
              <a:buChar char="•"/>
            </a:pPr>
            <a:r>
              <a:rPr i="1" lang="en-US"/>
              <a:t>You will have noticed that your child’s books become more challenging as they secure more phonics.</a:t>
            </a:r>
            <a:endParaRPr i="1"/>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1" name="Google Shape;221;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an overview of book matching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Once your child is reading a Phase 3 book, we encourage them to ‘blend in their heads’ – you will remember that this is one of the strategies we use to help develop children to become fluent readers. (Blending in your head means children say the sounds quietly in their heads and then read the whole word out loud. Eventually, this will become automatic and children can read words that they know fluently.)</a:t>
            </a:r>
            <a:endParaRPr/>
          </a:p>
          <a:p>
            <a:pPr indent="-171450" lvl="0" marL="171450" rtl="0" algn="l">
              <a:lnSpc>
                <a:spcPct val="100000"/>
              </a:lnSpc>
              <a:spcBef>
                <a:spcPts val="0"/>
              </a:spcBef>
              <a:spcAft>
                <a:spcPts val="0"/>
              </a:spcAft>
              <a:buClr>
                <a:srgbClr val="000000"/>
              </a:buClr>
              <a:buSzPts val="1200"/>
              <a:buFont typeface="Arial"/>
              <a:buChar char="•"/>
            </a:pPr>
            <a:r>
              <a:rPr i="1" lang="en-US"/>
              <a:t>We will always communicate with you if we feel that your child is not blending accurately enough yet and needs additional support.</a:t>
            </a:r>
            <a:endParaRPr i="1"/>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8" name="Google Shape;228;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 name="Google Shape;234;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a:t>
            </a:r>
            <a:r>
              <a:rPr lang="en-US">
                <a:latin typeface="Calibri"/>
                <a:ea typeface="Calibri"/>
                <a:cs typeface="Calibri"/>
                <a:sym typeface="Calibri"/>
              </a:rPr>
              <a:t>ntroduce the values of reading at home</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i="1">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You play a crucial part in your child's reading and the most important thing you can do is read with them. </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Celebrate your child’s success at school and make time for reading at home.</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Everybody read! part of the Little Wandle website has lots of book recommendations. Anyone can access it and find lots of lovely book recommendations for their children. </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Click on link to show Everybody read! section of website:</a:t>
            </a:r>
            <a:r>
              <a:rPr i="1" lang="en-US">
                <a:latin typeface="Calibri"/>
                <a:ea typeface="Calibri"/>
                <a:cs typeface="Calibri"/>
                <a:sym typeface="Calibri"/>
              </a:rPr>
              <a:t> https://www.littlewandlelettersandsounds.org.uk/resources/my-letters-and-sounds/everybody-read/</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Don't forget that your local library can order books for you if you really want a specific book. </a:t>
            </a:r>
            <a:endParaRPr i="1"/>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 name="Google Shape;242;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To summarise the </a:t>
            </a:r>
            <a:r>
              <a:rPr lang="en-US">
                <a:latin typeface="Calibri"/>
                <a:ea typeface="Calibri"/>
                <a:cs typeface="Calibri"/>
                <a:sym typeface="Calibri"/>
              </a:rPr>
              <a:t>format of reading at home</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As well as the ‘learning to read’ book that your child will bring home they will also bring home a book for sharing with you.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This book is SO important. This is how we are going to give them the WILL to read.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Please read with your child as often as you can – at least once a day if possible.</a:t>
            </a:r>
            <a:endParaRPr/>
          </a:p>
          <a:p>
            <a:pPr indent="0" lvl="0" marL="0" rtl="0" algn="l">
              <a:lnSpc>
                <a:spcPct val="100000"/>
              </a:lnSpc>
              <a:spcBef>
                <a:spcPts val="0"/>
              </a:spcBef>
              <a:spcAft>
                <a:spcPts val="0"/>
              </a:spcAft>
              <a:buSzPts val="1400"/>
              <a:buNone/>
            </a:pPr>
            <a:r>
              <a:t/>
            </a:r>
            <a:endParaRPr i="1"/>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6" name="Google Shape;256;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guidance on reading the decodable reader at home</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As already mentioned, your child will bring home their phonics book, matched to their reading ability, which they will have already read in school.</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purpose of this book is to practise their fluency.</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Children shouldn’t find reading their phonics book hard! We want them to bring a book home that they can read mostly fluently.</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If your child is finding a word hard to read, encourage them to sound and blend.</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Communcation with us is key. Where necessary, we will always inform you of their progress and please let us know if you have any queries.</a:t>
            </a:r>
            <a:endParaRPr i="1"/>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4" name="Google Shape;264;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guidance on reading the shared book at home</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Only use this slide if your context allows this to be an appropriate expectation (e.g. high levels of deprivation or EAL may not be appropriate to encourage yet).</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Reading to your child daily can open a variety of doors to your child's education, imagination and well-being.</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i="0"/>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As a school, we also prioritise reading to the children daily to encourage the love of reading.</a:t>
            </a:r>
            <a:endParaRPr/>
          </a:p>
          <a:p>
            <a:pPr indent="-95250" lvl="0" marL="171450" rtl="0" algn="l">
              <a:lnSpc>
                <a:spcPct val="100000"/>
              </a:lnSpc>
              <a:spcBef>
                <a:spcPts val="0"/>
              </a:spcBef>
              <a:spcAft>
                <a:spcPts val="0"/>
              </a:spcAft>
              <a:buClr>
                <a:srgbClr val="000000"/>
              </a:buClr>
              <a:buSzPts val="12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1" name="Google Shape;271;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Guidance on supporting phonics learning at home</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It is really important that you pronounce the sounds correctly at home if you are supporting your child.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These videos are on the website for you to refer to and if you are unsure, please ask your child’s teacher.</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Show the parents where to access the videos on the website and play them. </a:t>
            </a:r>
            <a:r>
              <a:rPr i="0" lang="en-US" u="sng">
                <a:solidFill>
                  <a:schemeClr val="hlink"/>
                </a:solidFill>
                <a:latin typeface="Calibri"/>
                <a:ea typeface="Calibri"/>
                <a:cs typeface="Calibri"/>
                <a:sym typeface="Calibri"/>
                <a:hlinkClick r:id="rId2"/>
              </a:rPr>
              <a:t>https://www.littlewandlelettersandsounds.org.uk/resources/for-parents/</a:t>
            </a:r>
            <a:r>
              <a:rPr i="0" lang="en-US">
                <a:latin typeface="Calibri"/>
                <a:ea typeface="Calibri"/>
                <a:cs typeface="Calibri"/>
                <a:sym typeface="Calibri"/>
              </a:rPr>
              <a:t> </a:t>
            </a:r>
            <a:endParaRPr/>
          </a:p>
          <a:p>
            <a:pPr indent="-171450" lvl="0" marL="171450" marR="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Tell the parents that ‘Little Wandle at Home’ phonics flashcards are available from HarperCollins: </a:t>
            </a:r>
            <a:r>
              <a:rPr lang="en-US">
                <a:solidFill>
                  <a:srgbClr val="3F3F3F"/>
                </a:solidFill>
                <a:latin typeface="Helvetica Neue"/>
                <a:ea typeface="Helvetica Neue"/>
                <a:cs typeface="Helvetica Neue"/>
                <a:sym typeface="Helvetica Neue"/>
              </a:rPr>
              <a:t>https://collins.co.uk/pages/little-wandle-at-home</a:t>
            </a:r>
            <a:endParaRPr/>
          </a:p>
          <a:p>
            <a:pPr indent="-95250" lvl="0" marL="171450" rtl="0" algn="l">
              <a:lnSpc>
                <a:spcPct val="100000"/>
              </a:lnSpc>
              <a:spcBef>
                <a:spcPts val="0"/>
              </a:spcBef>
              <a:spcAft>
                <a:spcPts val="0"/>
              </a:spcAft>
              <a:buClr>
                <a:srgbClr val="000000"/>
              </a:buClr>
              <a:buSzPts val="1200"/>
              <a:buFont typeface="Arial"/>
              <a:buNone/>
            </a:pPr>
            <a:r>
              <a:t/>
            </a:r>
            <a:endParaRPr i="0"/>
          </a:p>
          <a:p>
            <a:pPr indent="-95250" lvl="0" marL="171450" rtl="0" algn="l">
              <a:lnSpc>
                <a:spcPct val="100000"/>
              </a:lnSpc>
              <a:spcBef>
                <a:spcPts val="0"/>
              </a:spcBef>
              <a:spcAft>
                <a:spcPts val="0"/>
              </a:spcAft>
              <a:buClr>
                <a:srgbClr val="000000"/>
              </a:buClr>
              <a:buSzPts val="1200"/>
              <a:buFont typeface="Arial"/>
              <a:buNone/>
            </a:pPr>
            <a:r>
              <a:t/>
            </a:r>
            <a:endParaRPr i="0"/>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9" name="Google Shape;279;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Key takeaway/</a:t>
            </a:r>
            <a:r>
              <a:rPr b="0" lang="en-US">
                <a:latin typeface="Calibri"/>
                <a:ea typeface="Calibri"/>
                <a:cs typeface="Calibri"/>
                <a:sym typeface="Calibri"/>
              </a:rPr>
              <a:t>f</a:t>
            </a:r>
            <a:r>
              <a:rPr lang="en-US">
                <a:latin typeface="Calibri"/>
                <a:ea typeface="Calibri"/>
                <a:cs typeface="Calibri"/>
                <a:sym typeface="Calibri"/>
              </a:rPr>
              <a:t>inal message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quote.</a:t>
            </a:r>
            <a:endParaRPr i="0"/>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Working together will ensure that your children become skilled readers.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
        <p:nvSpPr>
          <p:cNvPr id="9" name="Google Shape;9;p30"/>
          <p:cNvSpPr txBox="1"/>
          <p:nvPr>
            <p:ph idx="12" type="sldNum"/>
          </p:nvPr>
        </p:nvSpPr>
        <p:spPr>
          <a:xfrm>
            <a:off x="11088688" y="6403975"/>
            <a:ext cx="265112" cy="268288"/>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sp>
        <p:nvSpPr>
          <p:cNvPr id="14" name="Google Shape;14;p32"/>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120000"/>
              </a:lnSpc>
              <a:spcBef>
                <a:spcPts val="1000"/>
              </a:spcBef>
              <a:spcAft>
                <a:spcPts val="0"/>
              </a:spcAft>
              <a:buClr>
                <a:schemeClr val="lt1"/>
              </a:buClr>
              <a:buSzPts val="2600"/>
              <a:buFont typeface="Arial"/>
              <a:buNone/>
              <a:defRPr b="1" i="0" sz="2600" u="none" cap="none" strike="noStrike">
                <a:solidFill>
                  <a:schemeClr val="lt1"/>
                </a:solidFill>
                <a:latin typeface="Calibri"/>
                <a:ea typeface="Calibri"/>
                <a:cs typeface="Calibri"/>
                <a:sym typeface="Calibri"/>
              </a:defRPr>
            </a:lvl1pPr>
            <a:lvl2pPr indent="-228600" lvl="1" marL="9144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2pPr>
            <a:lvl3pPr indent="-228600" lvl="2" marL="13716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3pPr>
            <a:lvl4pPr indent="-228600" lvl="3" marL="18288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4pPr>
            <a:lvl5pPr indent="-228600" lvl="4" marL="22860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5" name="Google Shape;15;p32"/>
          <p:cNvPicPr preferRelativeResize="0"/>
          <p:nvPr/>
        </p:nvPicPr>
        <p:blipFill rotWithShape="1">
          <a:blip r:embed="rId2">
            <a:alphaModFix/>
          </a:blip>
          <a:srcRect b="0" l="0" r="0" t="0"/>
          <a:stretch/>
        </p:blipFill>
        <p:spPr>
          <a:xfrm>
            <a:off x="479376" y="1916832"/>
            <a:ext cx="792088" cy="582685"/>
          </a:xfrm>
          <a:prstGeom prst="rect">
            <a:avLst/>
          </a:prstGeom>
          <a:noFill/>
          <a:ln>
            <a:noFill/>
          </a:ln>
        </p:spPr>
      </p:pic>
      <p:pic>
        <p:nvPicPr>
          <p:cNvPr id="16" name="Google Shape;16;p32"/>
          <p:cNvPicPr preferRelativeResize="0"/>
          <p:nvPr/>
        </p:nvPicPr>
        <p:blipFill rotWithShape="1">
          <a:blip r:embed="rId2">
            <a:alphaModFix/>
          </a:blip>
          <a:srcRect b="0" l="0" r="0" t="0"/>
          <a:stretch/>
        </p:blipFill>
        <p:spPr>
          <a:xfrm rot="10800000">
            <a:off x="10848528" y="5805264"/>
            <a:ext cx="792088" cy="58268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 name="Shape 17"/>
        <p:cNvGrpSpPr/>
        <p:nvPr/>
      </p:nvGrpSpPr>
      <p:grpSpPr>
        <a:xfrm>
          <a:off x="0" y="0"/>
          <a:ext cx="0" cy="0"/>
          <a:chOff x="0" y="0"/>
          <a:chExt cx="0" cy="0"/>
        </a:xfrm>
      </p:grpSpPr>
      <p:sp>
        <p:nvSpPr>
          <p:cNvPr id="18" name="Google Shape;18;p33"/>
          <p:cNvSpPr txBox="1"/>
          <p:nvPr>
            <p:ph idx="1" type="body"/>
          </p:nvPr>
        </p:nvSpPr>
        <p:spPr>
          <a:xfrm>
            <a:off x="479376" y="1916832"/>
            <a:ext cx="11161240"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 name="Google Shape;19;p3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3"/>
        </a:solidFill>
      </p:bgPr>
    </p:bg>
    <p:spTree>
      <p:nvGrpSpPr>
        <p:cNvPr id="22" name="Shape 22"/>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bg>
      <p:bgPr>
        <a:solidFill>
          <a:schemeClr val="accent2"/>
        </a:solidFill>
      </p:bgPr>
    </p:bg>
    <p:spTree>
      <p:nvGrpSpPr>
        <p:cNvPr id="23" name="Shape 23"/>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bg>
      <p:bgPr>
        <a:solidFill>
          <a:schemeClr val="accent6"/>
        </a:solidFill>
      </p:bgPr>
    </p:bg>
    <p:spTree>
      <p:nvGrpSpPr>
        <p:cNvPr id="24" name="Shape 2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chemeClr val="accent4"/>
        </a:solidFill>
      </p:bgPr>
    </p:bg>
    <p:spTree>
      <p:nvGrpSpPr>
        <p:cNvPr id="25" name="Shape 25"/>
        <p:cNvGrpSpPr/>
        <p:nvPr/>
      </p:nvGrpSpPr>
      <p:grpSpPr>
        <a:xfrm>
          <a:off x="0" y="0"/>
          <a:ext cx="0" cy="0"/>
          <a:chOff x="0" y="0"/>
          <a:chExt cx="0" cy="0"/>
        </a:xfrm>
      </p:grpSpPr>
      <p:sp>
        <p:nvSpPr>
          <p:cNvPr id="26" name="Google Shape;26;p4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9" name="Shape 29"/>
        <p:cNvGrpSpPr/>
        <p:nvPr/>
      </p:nvGrpSpPr>
      <p:grpSpPr>
        <a:xfrm>
          <a:off x="0" y="0"/>
          <a:ext cx="0" cy="0"/>
          <a:chOff x="0" y="0"/>
          <a:chExt cx="0" cy="0"/>
        </a:xfrm>
      </p:grpSpPr>
      <p:sp>
        <p:nvSpPr>
          <p:cNvPr id="30" name="Google Shape;30;p37"/>
          <p:cNvSpPr txBox="1"/>
          <p:nvPr>
            <p:ph idx="1" type="body"/>
          </p:nvPr>
        </p:nvSpPr>
        <p:spPr>
          <a:xfrm>
            <a:off x="479376" y="1916832"/>
            <a:ext cx="11161240"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37"/>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2" name="Shape 32"/>
        <p:cNvGrpSpPr/>
        <p:nvPr/>
      </p:nvGrpSpPr>
      <p:grpSpPr>
        <a:xfrm>
          <a:off x="0" y="0"/>
          <a:ext cx="0" cy="0"/>
          <a:chOff x="0" y="0"/>
          <a:chExt cx="0" cy="0"/>
        </a:xfrm>
      </p:grpSpPr>
      <p:sp>
        <p:nvSpPr>
          <p:cNvPr id="33" name="Google Shape;33;p40"/>
          <p:cNvSpPr txBox="1"/>
          <p:nvPr>
            <p:ph idx="1" type="body"/>
          </p:nvPr>
        </p:nvSpPr>
        <p:spPr>
          <a:xfrm>
            <a:off x="47937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 name="Google Shape;34;p40"/>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35" name="Google Shape;35;p40"/>
          <p:cNvSpPr txBox="1"/>
          <p:nvPr>
            <p:ph idx="2" type="body"/>
          </p:nvPr>
        </p:nvSpPr>
        <p:spPr>
          <a:xfrm>
            <a:off x="624001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6" name="Shape 36"/>
        <p:cNvGrpSpPr/>
        <p:nvPr/>
      </p:nvGrpSpPr>
      <p:grpSpPr>
        <a:xfrm>
          <a:off x="0" y="0"/>
          <a:ext cx="0" cy="0"/>
          <a:chOff x="0" y="0"/>
          <a:chExt cx="0" cy="0"/>
        </a:xfrm>
      </p:grpSpPr>
      <p:sp>
        <p:nvSpPr>
          <p:cNvPr id="37" name="Google Shape;37;p43"/>
          <p:cNvSpPr txBox="1"/>
          <p:nvPr>
            <p:ph idx="1" type="body"/>
          </p:nvPr>
        </p:nvSpPr>
        <p:spPr>
          <a:xfrm>
            <a:off x="47937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8" name="Google Shape;38;p4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39" name="Google Shape;39;p43"/>
          <p:cNvSpPr/>
          <p:nvPr>
            <p:ph idx="2" type="pic"/>
          </p:nvPr>
        </p:nvSpPr>
        <p:spPr>
          <a:xfrm>
            <a:off x="6096000" y="1916113"/>
            <a:ext cx="5473700" cy="4392612"/>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0" name="Shape 4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41" name="Shape 41"/>
        <p:cNvGrpSpPr/>
        <p:nvPr/>
      </p:nvGrpSpPr>
      <p:grpSpPr>
        <a:xfrm>
          <a:off x="0" y="0"/>
          <a:ext cx="0" cy="0"/>
          <a:chOff x="0" y="0"/>
          <a:chExt cx="0" cy="0"/>
        </a:xfrm>
      </p:grpSpPr>
      <p:sp>
        <p:nvSpPr>
          <p:cNvPr id="42" name="Google Shape;42;p4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3" name="Shape 4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 name="Shape 44"/>
        <p:cNvGrpSpPr/>
        <p:nvPr/>
      </p:nvGrpSpPr>
      <p:grpSpPr>
        <a:xfrm>
          <a:off x="0" y="0"/>
          <a:ext cx="0" cy="0"/>
          <a:chOff x="0" y="0"/>
          <a:chExt cx="0" cy="0"/>
        </a:xfrm>
      </p:grpSpPr>
      <p:sp>
        <p:nvSpPr>
          <p:cNvPr id="45" name="Google Shape;45;p47"/>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46" name="Google Shape;46;p47"/>
          <p:cNvSpPr txBox="1"/>
          <p:nvPr>
            <p:ph idx="1" type="body"/>
          </p:nvPr>
        </p:nvSpPr>
        <p:spPr>
          <a:xfrm>
            <a:off x="1257300" y="2286000"/>
            <a:ext cx="4791456" cy="36195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 name="Google Shape;47;p47"/>
          <p:cNvSpPr txBox="1"/>
          <p:nvPr>
            <p:ph idx="2" type="body"/>
          </p:nvPr>
        </p:nvSpPr>
        <p:spPr>
          <a:xfrm>
            <a:off x="6647795" y="2286000"/>
            <a:ext cx="4791456" cy="36195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 name="Google Shape;48;p4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49" name="Google Shape;49;p4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50" name="Google Shape;50;p4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4" name="Shape 54"/>
        <p:cNvGrpSpPr/>
        <p:nvPr/>
      </p:nvGrpSpPr>
      <p:grpSpPr>
        <a:xfrm>
          <a:off x="0" y="0"/>
          <a:ext cx="0" cy="0"/>
          <a:chOff x="0" y="0"/>
          <a:chExt cx="0" cy="0"/>
        </a:xfrm>
      </p:grpSpPr>
      <p:sp>
        <p:nvSpPr>
          <p:cNvPr id="55" name="Google Shape;55;p39"/>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120000"/>
              </a:lnSpc>
              <a:spcBef>
                <a:spcPts val="1000"/>
              </a:spcBef>
              <a:spcAft>
                <a:spcPts val="0"/>
              </a:spcAft>
              <a:buClr>
                <a:schemeClr val="lt1"/>
              </a:buClr>
              <a:buSzPts val="2600"/>
              <a:buFont typeface="Arial"/>
              <a:buNone/>
              <a:defRPr b="1" i="0" sz="2600" u="none" cap="none" strike="noStrike">
                <a:solidFill>
                  <a:schemeClr val="lt1"/>
                </a:solidFill>
                <a:latin typeface="Calibri"/>
                <a:ea typeface="Calibri"/>
                <a:cs typeface="Calibri"/>
                <a:sym typeface="Calibri"/>
              </a:defRPr>
            </a:lvl1pPr>
            <a:lvl2pPr indent="-228600" lvl="1" marL="9144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2pPr>
            <a:lvl3pPr indent="-228600" lvl="2" marL="13716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3pPr>
            <a:lvl4pPr indent="-228600" lvl="3" marL="18288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4pPr>
            <a:lvl5pPr indent="-228600" lvl="4" marL="22860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56" name="Google Shape;56;p39"/>
          <p:cNvPicPr preferRelativeResize="0"/>
          <p:nvPr/>
        </p:nvPicPr>
        <p:blipFill rotWithShape="1">
          <a:blip r:embed="rId2">
            <a:alphaModFix/>
          </a:blip>
          <a:srcRect b="0" l="0" r="0" t="0"/>
          <a:stretch/>
        </p:blipFill>
        <p:spPr>
          <a:xfrm>
            <a:off x="479376" y="1916832"/>
            <a:ext cx="792088" cy="582685"/>
          </a:xfrm>
          <a:prstGeom prst="rect">
            <a:avLst/>
          </a:prstGeom>
          <a:noFill/>
          <a:ln>
            <a:noFill/>
          </a:ln>
        </p:spPr>
      </p:pic>
      <p:pic>
        <p:nvPicPr>
          <p:cNvPr id="57" name="Google Shape;57;p39"/>
          <p:cNvPicPr preferRelativeResize="0"/>
          <p:nvPr/>
        </p:nvPicPr>
        <p:blipFill rotWithShape="1">
          <a:blip r:embed="rId2">
            <a:alphaModFix/>
          </a:blip>
          <a:srcRect b="0" l="0" r="0" t="0"/>
          <a:stretch/>
        </p:blipFill>
        <p:spPr>
          <a:xfrm rot="10800000">
            <a:off x="10848528" y="5805264"/>
            <a:ext cx="792088" cy="58268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6.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8.xml"/><Relationship Id="rId3" Type="http://schemas.openxmlformats.org/officeDocument/2006/relationships/slideLayout" Target="../slideLayouts/slideLayout9.xml"/><Relationship Id="rId4" Type="http://schemas.openxmlformats.org/officeDocument/2006/relationships/slideLayout" Target="../slideLayouts/slideLayout10.xml"/><Relationship Id="rId9" Type="http://schemas.openxmlformats.org/officeDocument/2006/relationships/theme" Target="../theme/theme3.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slideLayout" Target="../slideLayouts/slideLayout13.xml"/><Relationship Id="rId8"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5.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29"/>
          <p:cNvSpPr txBox="1"/>
          <p:nvPr>
            <p:ph idx="12" type="sldNum"/>
          </p:nvPr>
        </p:nvSpPr>
        <p:spPr>
          <a:xfrm>
            <a:off x="11088688" y="6403975"/>
            <a:ext cx="265112" cy="268288"/>
          </a:xfrm>
          <a:prstGeom prst="rect">
            <a:avLst/>
          </a:prstGeom>
          <a:noFill/>
          <a:ln>
            <a:noFill/>
          </a:ln>
        </p:spPr>
        <p:txBody>
          <a:bodyPr anchorCtr="0" anchor="ctr" bIns="45700" lIns="45700" spcFirstLastPara="1" rIns="45700"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7" name="Google Shape;7;p29"/>
          <p:cNvPicPr preferRelativeResize="0"/>
          <p:nvPr/>
        </p:nvPicPr>
        <p:blipFill rotWithShape="1">
          <a:blip r:embed="rId1">
            <a:alphaModFix/>
          </a:blip>
          <a:srcRect b="0" l="0" r="0" t="0"/>
          <a:stretch/>
        </p:blipFill>
        <p:spPr>
          <a:xfrm>
            <a:off x="0" y="0"/>
            <a:ext cx="12192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 name="Shape 10"/>
        <p:cNvGrpSpPr/>
        <p:nvPr/>
      </p:nvGrpSpPr>
      <p:grpSpPr>
        <a:xfrm>
          <a:off x="0" y="0"/>
          <a:ext cx="0" cy="0"/>
          <a:chOff x="0" y="0"/>
          <a:chExt cx="0" cy="0"/>
        </a:xfrm>
      </p:grpSpPr>
      <p:pic>
        <p:nvPicPr>
          <p:cNvPr id="11" name="Google Shape;11;p31"/>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
        <p:nvSpPr>
          <p:cNvPr id="12" name="Google Shape;12;p31"/>
          <p:cNvSpPr/>
          <p:nvPr/>
        </p:nvSpPr>
        <p:spPr>
          <a:xfrm>
            <a:off x="227348" y="1628800"/>
            <a:ext cx="11737304" cy="4968552"/>
          </a:xfrm>
          <a:prstGeom prst="roundRect">
            <a:avLst>
              <a:gd fmla="val 5021"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 name="Shape 20"/>
        <p:cNvGrpSpPr/>
        <p:nvPr/>
      </p:nvGrpSpPr>
      <p:grpSpPr>
        <a:xfrm>
          <a:off x="0" y="0"/>
          <a:ext cx="0" cy="0"/>
          <a:chOff x="0" y="0"/>
          <a:chExt cx="0" cy="0"/>
        </a:xfrm>
      </p:grpSpPr>
      <p:pic>
        <p:nvPicPr>
          <p:cNvPr id="21" name="Google Shape;21;p34"/>
          <p:cNvPicPr preferRelativeResize="0"/>
          <p:nvPr/>
        </p:nvPicPr>
        <p:blipFill rotWithShape="1">
          <a:blip r:embed="rId1">
            <a:alphaModFix/>
          </a:blip>
          <a:srcRect b="0" l="0" r="0" t="0"/>
          <a:stretch/>
        </p:blipFill>
        <p:spPr>
          <a:xfrm>
            <a:off x="10683293" y="260648"/>
            <a:ext cx="1266574" cy="1260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4" r:id="rId2"/>
    <p:sldLayoutId id="2147483655" r:id="rId3"/>
    <p:sldLayoutId id="2147483656" r:id="rId4"/>
    <p:sldLayoutId id="2147483657"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 name="Shape 27"/>
        <p:cNvGrpSpPr/>
        <p:nvPr/>
      </p:nvGrpSpPr>
      <p:grpSpPr>
        <a:xfrm>
          <a:off x="0" y="0"/>
          <a:ext cx="0" cy="0"/>
          <a:chOff x="0" y="0"/>
          <a:chExt cx="0" cy="0"/>
        </a:xfrm>
      </p:grpSpPr>
      <p:pic>
        <p:nvPicPr>
          <p:cNvPr id="28" name="Google Shape;28;p36"/>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 name="Shape 51"/>
        <p:cNvGrpSpPr/>
        <p:nvPr/>
      </p:nvGrpSpPr>
      <p:grpSpPr>
        <a:xfrm>
          <a:off x="0" y="0"/>
          <a:ext cx="0" cy="0"/>
          <a:chOff x="0" y="0"/>
          <a:chExt cx="0" cy="0"/>
        </a:xfrm>
      </p:grpSpPr>
      <p:pic>
        <p:nvPicPr>
          <p:cNvPr id="52" name="Google Shape;52;p38"/>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
        <p:nvSpPr>
          <p:cNvPr id="53" name="Google Shape;53;p38"/>
          <p:cNvSpPr/>
          <p:nvPr/>
        </p:nvSpPr>
        <p:spPr>
          <a:xfrm>
            <a:off x="227348" y="1628800"/>
            <a:ext cx="11737304" cy="4968552"/>
          </a:xfrm>
          <a:prstGeom prst="roundRect">
            <a:avLst>
              <a:gd fmla="val 502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11.jpg"/><Relationship Id="rId5" Type="http://schemas.openxmlformats.org/officeDocument/2006/relationships/image" Target="../media/image10.jpg"/><Relationship Id="rId6"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31.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hyperlink" Target="https://www.littlewandlelettersandsounds.org.uk/resources/for-parents/#tabnametabHowWeTeach" TargetMode="External"/><Relationship Id="rId4" Type="http://schemas.openxmlformats.org/officeDocument/2006/relationships/image" Target="../media/image12.png"/><Relationship Id="rId5" Type="http://schemas.openxmlformats.org/officeDocument/2006/relationships/image" Target="../media/image24.png"/><Relationship Id="rId6" Type="http://schemas.openxmlformats.org/officeDocument/2006/relationships/image" Target="../media/image4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hyperlink" Target="https://www.littlewandlelettersandsounds.org.uk/resources/for-parents/#tabnametabHowWeTeach"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22.png"/><Relationship Id="rId5" Type="http://schemas.openxmlformats.org/officeDocument/2006/relationships/image" Target="../media/image21.png"/><Relationship Id="rId6" Type="http://schemas.openxmlformats.org/officeDocument/2006/relationships/image" Target="../media/image25.png"/><Relationship Id="rId7" Type="http://schemas.openxmlformats.org/officeDocument/2006/relationships/image" Target="../media/image23.png"/><Relationship Id="rId8"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3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30.png"/><Relationship Id="rId4" Type="http://schemas.openxmlformats.org/officeDocument/2006/relationships/image" Target="../media/image32.png"/><Relationship Id="rId5"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39.png"/><Relationship Id="rId4" Type="http://schemas.openxmlformats.org/officeDocument/2006/relationships/image" Target="../media/image47.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30.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4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50.png"/><Relationship Id="rId4" Type="http://schemas.openxmlformats.org/officeDocument/2006/relationships/hyperlink" Target="https://www.littlewandlelettersandsounds.org.uk/resources/for-parents/#tabnametabHowWeTeach"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
          <p:cNvSpPr txBox="1"/>
          <p:nvPr/>
        </p:nvSpPr>
        <p:spPr>
          <a:xfrm>
            <a:off x="548849" y="5301208"/>
            <a:ext cx="11235783" cy="574901"/>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2800"/>
              <a:buFont typeface="Arial"/>
              <a:buNone/>
            </a:pPr>
            <a:r>
              <a:rPr b="1" i="0" lang="en-US" sz="2800" u="none" cap="none" strike="noStrike">
                <a:solidFill>
                  <a:schemeClr val="lt1"/>
                </a:solidFill>
                <a:latin typeface="Calibri"/>
                <a:ea typeface="Calibri"/>
                <a:cs typeface="Calibri"/>
                <a:sym typeface="Calibri"/>
              </a:rPr>
              <a:t>Parent workshop: </a:t>
            </a:r>
            <a:r>
              <a:rPr b="0" i="0" lang="en-US" sz="2800" u="none" cap="none" strike="noStrike">
                <a:solidFill>
                  <a:schemeClr val="lt1"/>
                </a:solidFill>
                <a:latin typeface="Calibri"/>
                <a:ea typeface="Calibri"/>
                <a:cs typeface="Calibri"/>
                <a:sym typeface="Calibri"/>
              </a:rPr>
              <a:t>Phonics and early reading in Year 1, Phase 5</a:t>
            </a:r>
            <a:endParaRPr b="0" i="0" sz="1400" u="none" cap="none" strike="noStrike">
              <a:solidFill>
                <a:srgbClr val="000000"/>
              </a:solidFill>
              <a:latin typeface="Arial"/>
              <a:ea typeface="Arial"/>
              <a:cs typeface="Arial"/>
              <a:sym typeface="Arial"/>
            </a:endParaRPr>
          </a:p>
        </p:txBody>
      </p:sp>
      <p:sp>
        <p:nvSpPr>
          <p:cNvPr id="63" name="Google Shape;63;p1"/>
          <p:cNvSpPr txBox="1"/>
          <p:nvPr/>
        </p:nvSpPr>
        <p:spPr>
          <a:xfrm>
            <a:off x="551384" y="4077072"/>
            <a:ext cx="4320480" cy="1288943"/>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4800"/>
              <a:buFont typeface="Arial"/>
              <a:buNone/>
            </a:pPr>
            <a:r>
              <a:rPr b="1" i="0" lang="en-US" sz="4800" u="none" cap="none" strike="noStrike">
                <a:solidFill>
                  <a:schemeClr val="lt1"/>
                </a:solidFill>
                <a:latin typeface="Calibri"/>
                <a:ea typeface="Calibri"/>
                <a:cs typeface="Calibri"/>
                <a:sym typeface="Calibri"/>
              </a:rPr>
              <a:t>Teach reading: change lives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p2"/>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rmAutofit/>
          </a:bodyPr>
          <a:lstStyle/>
          <a:p>
            <a:pPr indent="0" lvl="0" marL="0" rtl="0" algn="ctr">
              <a:lnSpc>
                <a:spcPct val="120000"/>
              </a:lnSpc>
              <a:spcBef>
                <a:spcPts val="0"/>
              </a:spcBef>
              <a:spcAft>
                <a:spcPts val="0"/>
              </a:spcAft>
              <a:buClr>
                <a:schemeClr val="lt1"/>
              </a:buClr>
              <a:buSzPts val="4200"/>
              <a:buNone/>
            </a:pPr>
            <a:r>
              <a:rPr lang="en-US" sz="4200"/>
              <a:t>A love of reading is the biggest indicator of future academic success.</a:t>
            </a:r>
            <a:endParaRPr/>
          </a:p>
          <a:p>
            <a:pPr indent="0" lvl="0" marL="0" rtl="0" algn="ctr">
              <a:lnSpc>
                <a:spcPct val="120000"/>
              </a:lnSpc>
              <a:spcBef>
                <a:spcPts val="1000"/>
              </a:spcBef>
              <a:spcAft>
                <a:spcPts val="0"/>
              </a:spcAft>
              <a:buClr>
                <a:schemeClr val="lt1"/>
              </a:buClr>
              <a:buSzPts val="1600"/>
              <a:buNone/>
            </a:pPr>
            <a:r>
              <a:rPr lang="en-US" sz="1600"/>
              <a:t>OECD (</a:t>
            </a:r>
            <a:r>
              <a:rPr b="0" lang="en-US" sz="1600"/>
              <a:t>The Organisation for Economic Co-operation and Development)</a:t>
            </a:r>
            <a:endParaRPr sz="16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3"/>
          <p:cNvPicPr preferRelativeResize="0"/>
          <p:nvPr/>
        </p:nvPicPr>
        <p:blipFill rotWithShape="1">
          <a:blip r:embed="rId3">
            <a:alphaModFix/>
          </a:blip>
          <a:srcRect b="0" l="0" r="0" t="0"/>
          <a:stretch/>
        </p:blipFill>
        <p:spPr>
          <a:xfrm>
            <a:off x="623392" y="1916832"/>
            <a:ext cx="3600400" cy="4398659"/>
          </a:xfrm>
          <a:prstGeom prst="roundRect">
            <a:avLst>
              <a:gd fmla="val 3335" name="adj"/>
            </a:avLst>
          </a:prstGeom>
          <a:noFill/>
          <a:ln>
            <a:noFill/>
          </a:ln>
        </p:spPr>
      </p:pic>
      <p:pic>
        <p:nvPicPr>
          <p:cNvPr id="74" name="Google Shape;74;p3"/>
          <p:cNvPicPr preferRelativeResize="0"/>
          <p:nvPr/>
        </p:nvPicPr>
        <p:blipFill rotWithShape="1">
          <a:blip r:embed="rId4">
            <a:alphaModFix/>
          </a:blip>
          <a:srcRect b="0" l="0" r="0" t="0"/>
          <a:stretch/>
        </p:blipFill>
        <p:spPr>
          <a:xfrm>
            <a:off x="4367808" y="1916832"/>
            <a:ext cx="3600400" cy="4392488"/>
          </a:xfrm>
          <a:prstGeom prst="roundRect">
            <a:avLst>
              <a:gd fmla="val 3996" name="adj"/>
            </a:avLst>
          </a:prstGeom>
          <a:noFill/>
          <a:ln>
            <a:noFill/>
          </a:ln>
        </p:spPr>
      </p:pic>
      <p:pic>
        <p:nvPicPr>
          <p:cNvPr id="75" name="Google Shape;75;p3"/>
          <p:cNvPicPr preferRelativeResize="0"/>
          <p:nvPr/>
        </p:nvPicPr>
        <p:blipFill rotWithShape="1">
          <a:blip r:embed="rId5">
            <a:alphaModFix/>
          </a:blip>
          <a:srcRect b="0" l="-100" r="-100" t="0"/>
          <a:stretch/>
        </p:blipFill>
        <p:spPr>
          <a:xfrm>
            <a:off x="8112224" y="1916832"/>
            <a:ext cx="3607200" cy="2088000"/>
          </a:xfrm>
          <a:prstGeom prst="roundRect">
            <a:avLst>
              <a:gd fmla="val 4292" name="adj"/>
            </a:avLst>
          </a:prstGeom>
          <a:noFill/>
          <a:ln>
            <a:noFill/>
          </a:ln>
        </p:spPr>
      </p:pic>
      <p:pic>
        <p:nvPicPr>
          <p:cNvPr id="76" name="Google Shape;76;p3"/>
          <p:cNvPicPr preferRelativeResize="0"/>
          <p:nvPr/>
        </p:nvPicPr>
        <p:blipFill rotWithShape="1">
          <a:blip r:embed="rId6">
            <a:alphaModFix/>
          </a:blip>
          <a:srcRect b="0" l="0" r="0" t="0"/>
          <a:stretch/>
        </p:blipFill>
        <p:spPr>
          <a:xfrm>
            <a:off x="8112224" y="4204795"/>
            <a:ext cx="3618402" cy="2088465"/>
          </a:xfrm>
          <a:prstGeom prst="roundRect">
            <a:avLst>
              <a:gd fmla="val 4293" name="adj"/>
            </a:avLst>
          </a:prstGeom>
          <a:noFill/>
          <a:ln>
            <a:noFill/>
          </a:ln>
        </p:spPr>
      </p:pic>
      <p:sp>
        <p:nvSpPr>
          <p:cNvPr id="77" name="Google Shape;77;p3"/>
          <p:cNvSpPr txBox="1"/>
          <p:nvPr>
            <p:ph type="title"/>
          </p:nvPr>
        </p:nvSpPr>
        <p:spPr>
          <a:xfrm>
            <a:off x="479375" y="332650"/>
            <a:ext cx="99897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3300"/>
              <a:t>How many times have you already read today?  This shows how important it is to teach our children to read.</a:t>
            </a:r>
            <a:endParaRPr sz="33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81" name="Shape 81"/>
        <p:cNvGrpSpPr/>
        <p:nvPr/>
      </p:nvGrpSpPr>
      <p:grpSpPr>
        <a:xfrm>
          <a:off x="0" y="0"/>
          <a:ext cx="0" cy="0"/>
          <a:chOff x="0" y="0"/>
          <a:chExt cx="0" cy="0"/>
        </a:xfrm>
      </p:grpSpPr>
      <p:pic>
        <p:nvPicPr>
          <p:cNvPr id="82" name="Google Shape;82;p4"/>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83" name="Google Shape;83;p4"/>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Phonics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5"/>
          <p:cNvSpPr txBox="1"/>
          <p:nvPr>
            <p:ph idx="1" type="body"/>
          </p:nvPr>
        </p:nvSpPr>
        <p:spPr>
          <a:xfrm>
            <a:off x="479376" y="1916832"/>
            <a:ext cx="4392488" cy="4392488"/>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accent2"/>
              </a:buClr>
              <a:buSzPts val="2800"/>
              <a:buNone/>
            </a:pPr>
            <a:r>
              <a:rPr lang="en-US">
                <a:solidFill>
                  <a:schemeClr val="accent2"/>
                </a:solidFill>
              </a:rPr>
              <a:t>Our school has chosen </a:t>
            </a:r>
            <a:br>
              <a:rPr lang="en-US">
                <a:solidFill>
                  <a:schemeClr val="accent2"/>
                </a:solidFill>
              </a:rPr>
            </a:br>
            <a:r>
              <a:rPr i="1" lang="en-US">
                <a:solidFill>
                  <a:schemeClr val="accent2"/>
                </a:solidFill>
              </a:rPr>
              <a:t>Little Wandle Letters and Sounds Revised</a:t>
            </a:r>
            <a:r>
              <a:rPr lang="en-US">
                <a:solidFill>
                  <a:schemeClr val="accent2"/>
                </a:solidFill>
              </a:rPr>
              <a:t> as our systematic, synthetic phonics (SSP) programme to teach early reading and spelling.</a:t>
            </a:r>
            <a:r>
              <a:rPr lang="en-US"/>
              <a:t> </a:t>
            </a:r>
            <a:endParaRPr/>
          </a:p>
        </p:txBody>
      </p:sp>
      <p:sp>
        <p:nvSpPr>
          <p:cNvPr id="89" name="Google Shape;89;p5"/>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Little Wandle Letters and Sounds Revised</a:t>
            </a:r>
            <a:endParaRPr/>
          </a:p>
        </p:txBody>
      </p:sp>
      <p:pic>
        <p:nvPicPr>
          <p:cNvPr id="90" name="Google Shape;90;p5"/>
          <p:cNvPicPr preferRelativeResize="0"/>
          <p:nvPr/>
        </p:nvPicPr>
        <p:blipFill rotWithShape="1">
          <a:blip r:embed="rId3">
            <a:alphaModFix/>
          </a:blip>
          <a:srcRect b="0" l="0" r="0" t="0"/>
          <a:stretch/>
        </p:blipFill>
        <p:spPr>
          <a:xfrm>
            <a:off x="5111603" y="1916832"/>
            <a:ext cx="6770092" cy="4248472"/>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6"/>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p>
            <a:pPr indent="0" lvl="0" marL="0" rtl="0" algn="ctr">
              <a:lnSpc>
                <a:spcPct val="120000"/>
              </a:lnSpc>
              <a:spcBef>
                <a:spcPts val="0"/>
              </a:spcBef>
              <a:spcAft>
                <a:spcPts val="0"/>
              </a:spcAft>
              <a:buClr>
                <a:schemeClr val="lt1"/>
              </a:buClr>
              <a:buSzPts val="4000"/>
              <a:buNone/>
            </a:pPr>
            <a:r>
              <a:rPr lang="en-US" sz="4000"/>
              <a:t>making connections between the sounds of our spoken words and the letters that are used to write them down.</a:t>
            </a:r>
            <a:endParaRPr sz="4000"/>
          </a:p>
        </p:txBody>
      </p:sp>
      <p:sp>
        <p:nvSpPr>
          <p:cNvPr id="96" name="Google Shape;96;p6"/>
          <p:cNvSpPr txBox="1"/>
          <p:nvPr>
            <p:ph type="title"/>
          </p:nvPr>
        </p:nvSpPr>
        <p:spPr>
          <a:xfrm>
            <a:off x="263352" y="2348880"/>
            <a:ext cx="11665296" cy="86409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Phonics is: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7"/>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Terminology</a:t>
            </a:r>
            <a:endParaRPr b="1"/>
          </a:p>
        </p:txBody>
      </p:sp>
      <p:sp>
        <p:nvSpPr>
          <p:cNvPr id="102" name="Google Shape;102;p7"/>
          <p:cNvSpPr/>
          <p:nvPr/>
        </p:nvSpPr>
        <p:spPr>
          <a:xfrm>
            <a:off x="623392" y="2132856"/>
            <a:ext cx="4608512" cy="72008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Phoneme - a sound</a:t>
            </a:r>
            <a:endParaRPr b="0" i="0" sz="1400" u="none" cap="none" strike="noStrike">
              <a:solidFill>
                <a:srgbClr val="000000"/>
              </a:solidFill>
              <a:latin typeface="Arial"/>
              <a:ea typeface="Arial"/>
              <a:cs typeface="Arial"/>
              <a:sym typeface="Arial"/>
            </a:endParaRPr>
          </a:p>
        </p:txBody>
      </p:sp>
      <p:sp>
        <p:nvSpPr>
          <p:cNvPr id="103" name="Google Shape;103;p7"/>
          <p:cNvSpPr/>
          <p:nvPr/>
        </p:nvSpPr>
        <p:spPr>
          <a:xfrm>
            <a:off x="623392" y="3111759"/>
            <a:ext cx="4608512" cy="72008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Grapheme - </a:t>
            </a:r>
            <a:r>
              <a:rPr b="1" i="0" lang="en-US" sz="2300" u="none" cap="none" strike="noStrike">
                <a:solidFill>
                  <a:schemeClr val="lt1"/>
                </a:solidFill>
                <a:latin typeface="Calibri"/>
                <a:ea typeface="Calibri"/>
                <a:cs typeface="Calibri"/>
                <a:sym typeface="Calibri"/>
              </a:rPr>
              <a:t>how w</a:t>
            </a:r>
            <a:r>
              <a:rPr b="1" lang="en-US" sz="2300">
                <a:solidFill>
                  <a:schemeClr val="lt1"/>
                </a:solidFill>
                <a:latin typeface="Calibri"/>
                <a:ea typeface="Calibri"/>
                <a:cs typeface="Calibri"/>
                <a:sym typeface="Calibri"/>
              </a:rPr>
              <a:t>e write the sound down</a:t>
            </a:r>
            <a:endParaRPr b="0" i="0" sz="700" u="none" cap="none" strike="noStrike">
              <a:solidFill>
                <a:srgbClr val="000000"/>
              </a:solidFill>
              <a:latin typeface="Arial"/>
              <a:ea typeface="Arial"/>
              <a:cs typeface="Arial"/>
              <a:sym typeface="Arial"/>
            </a:endParaRPr>
          </a:p>
        </p:txBody>
      </p:sp>
      <p:sp>
        <p:nvSpPr>
          <p:cNvPr id="104" name="Google Shape;104;p7"/>
          <p:cNvSpPr/>
          <p:nvPr/>
        </p:nvSpPr>
        <p:spPr>
          <a:xfrm>
            <a:off x="6744072" y="2132856"/>
            <a:ext cx="4608512" cy="72008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Blend -</a:t>
            </a:r>
            <a:r>
              <a:rPr b="1" i="0" lang="en-US" sz="2200" u="none" cap="none" strike="noStrike">
                <a:solidFill>
                  <a:schemeClr val="lt1"/>
                </a:solidFill>
                <a:latin typeface="Calibri"/>
                <a:ea typeface="Calibri"/>
                <a:cs typeface="Calibri"/>
                <a:sym typeface="Calibri"/>
              </a:rPr>
              <a:t>saying the sounds in a word to read it </a:t>
            </a:r>
            <a:endParaRPr b="0" i="0" sz="600" u="none" cap="none" strike="noStrike">
              <a:solidFill>
                <a:srgbClr val="000000"/>
              </a:solidFill>
              <a:latin typeface="Arial"/>
              <a:ea typeface="Arial"/>
              <a:cs typeface="Arial"/>
              <a:sym typeface="Arial"/>
            </a:endParaRPr>
          </a:p>
        </p:txBody>
      </p:sp>
      <p:sp>
        <p:nvSpPr>
          <p:cNvPr id="105" name="Google Shape;105;p7"/>
          <p:cNvSpPr/>
          <p:nvPr/>
        </p:nvSpPr>
        <p:spPr>
          <a:xfrm>
            <a:off x="625082" y="4119871"/>
            <a:ext cx="4608512" cy="72008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Digraph - </a:t>
            </a:r>
            <a:r>
              <a:rPr b="1" i="0" lang="en-US" sz="2400" u="none" cap="none" strike="noStrike">
                <a:solidFill>
                  <a:schemeClr val="lt1"/>
                </a:solidFill>
                <a:latin typeface="Calibri"/>
                <a:ea typeface="Calibri"/>
                <a:cs typeface="Calibri"/>
                <a:sym typeface="Calibri"/>
              </a:rPr>
              <a:t>tw</a:t>
            </a:r>
            <a:r>
              <a:rPr b="1" lang="en-US" sz="2400">
                <a:solidFill>
                  <a:schemeClr val="lt1"/>
                </a:solidFill>
                <a:latin typeface="Calibri"/>
                <a:ea typeface="Calibri"/>
                <a:cs typeface="Calibri"/>
                <a:sym typeface="Calibri"/>
              </a:rPr>
              <a:t>o letters making one sound</a:t>
            </a:r>
            <a:endParaRPr b="0" i="0" sz="800" u="none" cap="none" strike="noStrike">
              <a:solidFill>
                <a:srgbClr val="000000"/>
              </a:solidFill>
              <a:latin typeface="Arial"/>
              <a:ea typeface="Arial"/>
              <a:cs typeface="Arial"/>
              <a:sym typeface="Arial"/>
            </a:endParaRPr>
          </a:p>
        </p:txBody>
      </p:sp>
      <p:sp>
        <p:nvSpPr>
          <p:cNvPr id="106" name="Google Shape;106;p7"/>
          <p:cNvSpPr/>
          <p:nvPr/>
        </p:nvSpPr>
        <p:spPr>
          <a:xfrm>
            <a:off x="6773775" y="3111750"/>
            <a:ext cx="4608600" cy="9093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Segment- </a:t>
            </a:r>
            <a:r>
              <a:rPr b="1" lang="en-US" sz="1800">
                <a:solidFill>
                  <a:schemeClr val="lt1"/>
                </a:solidFill>
                <a:latin typeface="Calibri"/>
                <a:ea typeface="Calibri"/>
                <a:cs typeface="Calibri"/>
                <a:sym typeface="Calibri"/>
              </a:rPr>
              <a:t>listening for sounds in a word to write it</a:t>
            </a:r>
            <a:endParaRPr b="0" i="0" sz="1800" u="none" cap="none" strike="noStrike">
              <a:solidFill>
                <a:srgbClr val="000000"/>
              </a:solidFill>
              <a:latin typeface="Arial"/>
              <a:ea typeface="Arial"/>
              <a:cs typeface="Arial"/>
              <a:sym typeface="Arial"/>
            </a:endParaRPr>
          </a:p>
        </p:txBody>
      </p:sp>
      <p:sp>
        <p:nvSpPr>
          <p:cNvPr id="107" name="Google Shape;107;p7"/>
          <p:cNvSpPr/>
          <p:nvPr/>
        </p:nvSpPr>
        <p:spPr>
          <a:xfrm>
            <a:off x="623400" y="5127176"/>
            <a:ext cx="4608600" cy="9093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Trigraph </a:t>
            </a:r>
            <a:r>
              <a:rPr b="1" i="0" lang="en-US" sz="2000" u="none" cap="none" strike="noStrike">
                <a:solidFill>
                  <a:schemeClr val="lt1"/>
                </a:solidFill>
                <a:latin typeface="Calibri"/>
                <a:ea typeface="Calibri"/>
                <a:cs typeface="Calibri"/>
                <a:sym typeface="Calibri"/>
              </a:rPr>
              <a:t>-three letters making one sound</a:t>
            </a:r>
            <a:endParaRPr b="0" i="0" sz="2000" u="none" cap="none" strike="noStrike">
              <a:solidFill>
                <a:srgbClr val="000000"/>
              </a:solidFill>
              <a:latin typeface="Arial"/>
              <a:ea typeface="Arial"/>
              <a:cs typeface="Arial"/>
              <a:sym typeface="Arial"/>
            </a:endParaRPr>
          </a:p>
        </p:txBody>
      </p:sp>
      <p:sp>
        <p:nvSpPr>
          <p:cNvPr id="108" name="Google Shape;108;p7"/>
          <p:cNvSpPr/>
          <p:nvPr/>
        </p:nvSpPr>
        <p:spPr>
          <a:xfrm>
            <a:off x="6773775" y="4130573"/>
            <a:ext cx="4608600" cy="9093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1800" u="none" cap="none" strike="noStrike">
                <a:solidFill>
                  <a:schemeClr val="lt1"/>
                </a:solidFill>
                <a:latin typeface="Calibri"/>
                <a:ea typeface="Calibri"/>
                <a:cs typeface="Calibri"/>
                <a:sym typeface="Calibri"/>
              </a:rPr>
              <a:t>Adjacent consonant - tw</a:t>
            </a:r>
            <a:r>
              <a:rPr b="1" lang="en-US" sz="1800">
                <a:solidFill>
                  <a:schemeClr val="lt1"/>
                </a:solidFill>
                <a:latin typeface="Calibri"/>
                <a:ea typeface="Calibri"/>
                <a:cs typeface="Calibri"/>
                <a:sym typeface="Calibri"/>
              </a:rPr>
              <a:t>o </a:t>
            </a:r>
            <a:r>
              <a:rPr b="1" lang="en-US" sz="1800">
                <a:solidFill>
                  <a:schemeClr val="lt1"/>
                </a:solidFill>
                <a:latin typeface="Calibri"/>
                <a:ea typeface="Calibri"/>
                <a:cs typeface="Calibri"/>
                <a:sym typeface="Calibri"/>
              </a:rPr>
              <a:t>consonants</a:t>
            </a:r>
            <a:r>
              <a:rPr b="1" lang="en-US" sz="1800">
                <a:solidFill>
                  <a:schemeClr val="lt1"/>
                </a:solidFill>
                <a:latin typeface="Calibri"/>
                <a:ea typeface="Calibri"/>
                <a:cs typeface="Calibri"/>
                <a:sym typeface="Calibri"/>
              </a:rPr>
              <a:t> next to each other et. fl gr, br, dr</a:t>
            </a:r>
            <a:endParaRPr b="0" i="0" sz="1800" u="none" cap="none" strike="noStrike">
              <a:solidFill>
                <a:srgbClr val="000000"/>
              </a:solidFill>
              <a:latin typeface="Arial"/>
              <a:ea typeface="Arial"/>
              <a:cs typeface="Arial"/>
              <a:sym typeface="Arial"/>
            </a:endParaRPr>
          </a:p>
        </p:txBody>
      </p:sp>
      <p:sp>
        <p:nvSpPr>
          <p:cNvPr id="109" name="Google Shape;109;p7"/>
          <p:cNvSpPr/>
          <p:nvPr/>
        </p:nvSpPr>
        <p:spPr>
          <a:xfrm>
            <a:off x="6744075" y="5127175"/>
            <a:ext cx="4608600" cy="13047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Split digraph - a digraph split up</a:t>
            </a:r>
            <a:r>
              <a:rPr b="1" lang="en-US" sz="3000">
                <a:solidFill>
                  <a:schemeClr val="lt1"/>
                </a:solidFill>
                <a:latin typeface="Calibri"/>
                <a:ea typeface="Calibri"/>
                <a:cs typeface="Calibri"/>
                <a:sym typeface="Calibri"/>
              </a:rPr>
              <a:t> by another letter eg. a-e - cake</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8"/>
          <p:cNvSpPr txBox="1"/>
          <p:nvPr>
            <p:ph type="title"/>
          </p:nvPr>
        </p:nvSpPr>
        <p:spPr>
          <a:xfrm>
            <a:off x="479376" y="116632"/>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2200"/>
              <a:t>The progression - this shows what the children are taught across Reception and Year 1.  Ideally the children finish Phase 5 in the Summer Term of Year 1, but some might need more support and will need to continue phonics sessions in Year 2 or KS2.  You can view the whole progression on our school website.</a:t>
            </a:r>
            <a:endParaRPr sz="2200"/>
          </a:p>
        </p:txBody>
      </p:sp>
      <p:pic>
        <p:nvPicPr>
          <p:cNvPr id="115" name="Google Shape;115;p8"/>
          <p:cNvPicPr preferRelativeResize="0"/>
          <p:nvPr/>
        </p:nvPicPr>
        <p:blipFill rotWithShape="1">
          <a:blip r:embed="rId3">
            <a:alphaModFix/>
          </a:blip>
          <a:srcRect b="20913" l="0" r="0" t="0"/>
          <a:stretch/>
        </p:blipFill>
        <p:spPr>
          <a:xfrm>
            <a:off x="524992" y="1268760"/>
            <a:ext cx="4850928" cy="5423724"/>
          </a:xfrm>
          <a:prstGeom prst="roundRect">
            <a:avLst>
              <a:gd fmla="val 3145" name="adj"/>
            </a:avLst>
          </a:prstGeom>
          <a:noFill/>
          <a:ln>
            <a:noFill/>
          </a:ln>
        </p:spPr>
      </p:pic>
      <p:pic>
        <p:nvPicPr>
          <p:cNvPr id="116" name="Google Shape;116;p8"/>
          <p:cNvPicPr preferRelativeResize="0"/>
          <p:nvPr/>
        </p:nvPicPr>
        <p:blipFill rotWithShape="1">
          <a:blip r:embed="rId4">
            <a:alphaModFix/>
          </a:blip>
          <a:srcRect b="34564" l="0" r="0" t="0"/>
          <a:stretch/>
        </p:blipFill>
        <p:spPr>
          <a:xfrm>
            <a:off x="5879976" y="2186478"/>
            <a:ext cx="4850928" cy="4487620"/>
          </a:xfrm>
          <a:prstGeom prst="roundRect">
            <a:avLst>
              <a:gd fmla="val 3378"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500"/>
                                        <p:tgtEl>
                                          <p:spTgt spid="115"/>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116"/>
                                        </p:tgtEl>
                                        <p:attrNameLst>
                                          <p:attrName>style.visibility</p:attrName>
                                        </p:attrNameLst>
                                      </p:cBhvr>
                                      <p:to>
                                        <p:strVal val="visible"/>
                                      </p:to>
                                    </p:set>
                                    <p:anim calcmode="lin" valueType="num">
                                      <p:cBhvr additive="base">
                                        <p:cTn dur="500"/>
                                        <p:tgtEl>
                                          <p:spTgt spid="11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9"/>
          <p:cNvSpPr txBox="1"/>
          <p:nvPr>
            <p:ph type="title"/>
          </p:nvPr>
        </p:nvSpPr>
        <p:spPr>
          <a:xfrm>
            <a:off x="479375" y="332649"/>
            <a:ext cx="9793200" cy="13833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Let’s say the Phase 5 sounds - </a:t>
            </a:r>
            <a:r>
              <a:rPr lang="en-US" sz="2700"/>
              <a:t>watch this on the Little Wandle website - parents section  </a:t>
            </a:r>
            <a:r>
              <a:rPr lang="en-US" sz="1400" u="sng">
                <a:solidFill>
                  <a:schemeClr val="hlink"/>
                </a:solidFill>
                <a:latin typeface="Arial"/>
                <a:ea typeface="Arial"/>
                <a:cs typeface="Arial"/>
                <a:sym typeface="Arial"/>
                <a:hlinkClick r:id="rId3"/>
              </a:rPr>
              <a:t>https://www.littlewandlelettersandsounds.org.uk/resources/for-parents/#tabnametabHowWeTeach</a:t>
            </a:r>
            <a:endParaRPr sz="1400">
              <a:solidFill>
                <a:schemeClr val="dk1"/>
              </a:solidFill>
              <a:latin typeface="Arial"/>
              <a:ea typeface="Arial"/>
              <a:cs typeface="Arial"/>
              <a:sym typeface="Arial"/>
            </a:endParaRPr>
          </a:p>
          <a:p>
            <a:pPr indent="0" lvl="0" marL="0" rtl="0" algn="l">
              <a:lnSpc>
                <a:spcPct val="90000"/>
              </a:lnSpc>
              <a:spcBef>
                <a:spcPts val="0"/>
              </a:spcBef>
              <a:spcAft>
                <a:spcPts val="0"/>
              </a:spcAft>
              <a:buSzPts val="1400"/>
              <a:buNone/>
            </a:pPr>
            <a:r>
              <a:t/>
            </a:r>
            <a:endParaRPr sz="2700"/>
          </a:p>
        </p:txBody>
      </p:sp>
      <p:pic>
        <p:nvPicPr>
          <p:cNvPr id="122" name="Google Shape;122;p9"/>
          <p:cNvPicPr preferRelativeResize="0"/>
          <p:nvPr/>
        </p:nvPicPr>
        <p:blipFill rotWithShape="1">
          <a:blip r:embed="rId4">
            <a:alphaModFix/>
          </a:blip>
          <a:srcRect b="0" l="0" r="0" t="0"/>
          <a:stretch/>
        </p:blipFill>
        <p:spPr>
          <a:xfrm>
            <a:off x="8005548" y="1715283"/>
            <a:ext cx="2305335" cy="1914807"/>
          </a:xfrm>
          <a:prstGeom prst="rect">
            <a:avLst/>
          </a:prstGeom>
          <a:noFill/>
          <a:ln>
            <a:noFill/>
          </a:ln>
        </p:spPr>
      </p:pic>
      <p:pic>
        <p:nvPicPr>
          <p:cNvPr id="123" name="Google Shape;123;p9"/>
          <p:cNvPicPr preferRelativeResize="0"/>
          <p:nvPr/>
        </p:nvPicPr>
        <p:blipFill rotWithShape="1">
          <a:blip r:embed="rId5">
            <a:alphaModFix/>
          </a:blip>
          <a:srcRect b="0" l="0" r="0" t="0"/>
          <a:stretch/>
        </p:blipFill>
        <p:spPr>
          <a:xfrm>
            <a:off x="476534" y="1715813"/>
            <a:ext cx="6712423" cy="4768403"/>
          </a:xfrm>
          <a:prstGeom prst="rect">
            <a:avLst/>
          </a:prstGeom>
          <a:noFill/>
          <a:ln>
            <a:noFill/>
          </a:ln>
        </p:spPr>
      </p:pic>
      <p:pic>
        <p:nvPicPr>
          <p:cNvPr id="124" name="Google Shape;124;p9"/>
          <p:cNvPicPr preferRelativeResize="0"/>
          <p:nvPr/>
        </p:nvPicPr>
        <p:blipFill rotWithShape="1">
          <a:blip r:embed="rId6">
            <a:alphaModFix/>
          </a:blip>
          <a:srcRect b="83" l="2749" r="0" t="3567"/>
          <a:stretch/>
        </p:blipFill>
        <p:spPr>
          <a:xfrm>
            <a:off x="7824971" y="3699111"/>
            <a:ext cx="2815355" cy="29639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0"/>
          <p:cNvSpPr txBox="1"/>
          <p:nvPr>
            <p:ph idx="1" type="body"/>
          </p:nvPr>
        </p:nvSpPr>
        <p:spPr>
          <a:xfrm>
            <a:off x="479376" y="1916832"/>
            <a:ext cx="5864568" cy="482453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lang="en-US">
                <a:solidFill>
                  <a:schemeClr val="accent2"/>
                </a:solidFill>
              </a:rPr>
              <a:t>In Phase 5 children learn:</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new graphemes for the sounds they already know</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that the same grapheme can have alternative pronunciations.</a:t>
            </a:r>
            <a:endParaRPr>
              <a:solidFill>
                <a:schemeClr val="accent2"/>
              </a:solidFill>
            </a:endParaRPr>
          </a:p>
          <a:p>
            <a:pPr indent="0" lvl="0" marL="0" rtl="0" algn="l">
              <a:lnSpc>
                <a:spcPct val="90000"/>
              </a:lnSpc>
              <a:spcBef>
                <a:spcPts val="1000"/>
              </a:spcBef>
              <a:spcAft>
                <a:spcPts val="0"/>
              </a:spcAft>
              <a:buClr>
                <a:srgbClr val="595959"/>
              </a:buClr>
              <a:buSzPts val="2800"/>
              <a:buNone/>
            </a:pPr>
            <a:r>
              <a:t/>
            </a:r>
            <a:endParaRPr>
              <a:solidFill>
                <a:schemeClr val="accent2"/>
              </a:solidFill>
            </a:endParaRPr>
          </a:p>
          <a:p>
            <a:pPr indent="0" lvl="0" marL="0" rtl="0" algn="l">
              <a:lnSpc>
                <a:spcPct val="90000"/>
              </a:lnSpc>
              <a:spcBef>
                <a:spcPts val="1000"/>
              </a:spcBef>
              <a:spcAft>
                <a:spcPts val="0"/>
              </a:spcAft>
              <a:buClr>
                <a:schemeClr val="accent2"/>
              </a:buClr>
              <a:buSzPts val="2800"/>
              <a:buNone/>
            </a:pPr>
            <a:r>
              <a:rPr lang="en-US">
                <a:solidFill>
                  <a:schemeClr val="accent2"/>
                </a:solidFill>
              </a:rPr>
              <a:t>The ‘Grow the code’ lessons support children with reading and spelling these alternative spellings.</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p>
        </p:txBody>
      </p:sp>
      <p:sp>
        <p:nvSpPr>
          <p:cNvPr id="130" name="Google Shape;130;p10"/>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This term we are teaching Phase 5 </a:t>
            </a:r>
            <a:endParaRPr/>
          </a:p>
        </p:txBody>
      </p:sp>
      <p:pic>
        <p:nvPicPr>
          <p:cNvPr descr="Graphical user interface, website&#10;&#10;Description automatically generated" id="131" name="Google Shape;131;p10"/>
          <p:cNvPicPr preferRelativeResize="0"/>
          <p:nvPr/>
        </p:nvPicPr>
        <p:blipFill rotWithShape="1">
          <a:blip r:embed="rId3">
            <a:alphaModFix/>
          </a:blip>
          <a:srcRect b="0" l="0" r="0" t="0"/>
          <a:stretch/>
        </p:blipFill>
        <p:spPr>
          <a:xfrm>
            <a:off x="6902138" y="2036095"/>
            <a:ext cx="4662773" cy="390174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1"/>
          <p:cNvSpPr txBox="1"/>
          <p:nvPr>
            <p:ph idx="1" type="body"/>
          </p:nvPr>
        </p:nvSpPr>
        <p:spPr>
          <a:xfrm>
            <a:off x="479376" y="1916832"/>
            <a:ext cx="5502117" cy="43924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lang="en-US">
                <a:solidFill>
                  <a:schemeClr val="accent2"/>
                </a:solidFill>
              </a:rPr>
              <a:t>Children will be able to:</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blend independently</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blend in their heads with increasing fluency and confidence.</a:t>
            </a:r>
            <a:endParaRPr>
              <a:solidFill>
                <a:schemeClr val="accent2"/>
              </a:solidFill>
            </a:endParaRPr>
          </a:p>
          <a:p>
            <a:pPr indent="0" lvl="0" marL="0" rtl="0" algn="l">
              <a:lnSpc>
                <a:spcPct val="90000"/>
              </a:lnSpc>
              <a:spcBef>
                <a:spcPts val="1000"/>
              </a:spcBef>
              <a:spcAft>
                <a:spcPts val="0"/>
              </a:spcAft>
              <a:buClr>
                <a:schemeClr val="accent2"/>
              </a:buClr>
              <a:buSzPts val="2800"/>
              <a:buNone/>
            </a:pPr>
            <a:r>
              <a:rPr lang="en-US">
                <a:solidFill>
                  <a:schemeClr val="accent2"/>
                </a:solidFill>
              </a:rPr>
              <a:t>They will also begin to distinguish between different phonemes/graphemes.</a:t>
            </a:r>
            <a:endParaRPr/>
          </a:p>
        </p:txBody>
      </p:sp>
      <p:sp>
        <p:nvSpPr>
          <p:cNvPr id="137" name="Google Shape;137;p11"/>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Reading words</a:t>
            </a:r>
            <a:endParaRPr/>
          </a:p>
        </p:txBody>
      </p:sp>
      <p:pic>
        <p:nvPicPr>
          <p:cNvPr descr="A person in a red dress holding a sign&#10;&#10;Description automatically generated" id="138" name="Google Shape;138;p11"/>
          <p:cNvPicPr preferRelativeResize="0"/>
          <p:nvPr/>
        </p:nvPicPr>
        <p:blipFill rotWithShape="1">
          <a:blip r:embed="rId3">
            <a:alphaModFix/>
          </a:blip>
          <a:srcRect b="0" l="0" r="0" t="0"/>
          <a:stretch/>
        </p:blipFill>
        <p:spPr>
          <a:xfrm>
            <a:off x="6009498" y="2060848"/>
            <a:ext cx="5647259" cy="2963810"/>
          </a:xfrm>
          <a:prstGeom prst="roundRect">
            <a:avLst>
              <a:gd fmla="val 16667" name="adj"/>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2"/>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Tricky words </a:t>
            </a:r>
            <a:endParaRPr/>
          </a:p>
        </p:txBody>
      </p:sp>
      <p:pic>
        <p:nvPicPr>
          <p:cNvPr id="144" name="Google Shape;144;p12"/>
          <p:cNvPicPr preferRelativeResize="0"/>
          <p:nvPr/>
        </p:nvPicPr>
        <p:blipFill rotWithShape="1">
          <a:blip r:embed="rId3">
            <a:alphaModFix/>
          </a:blip>
          <a:srcRect b="0" l="0" r="0" t="0"/>
          <a:stretch/>
        </p:blipFill>
        <p:spPr>
          <a:xfrm>
            <a:off x="2207568" y="1921886"/>
            <a:ext cx="7614592" cy="4129084"/>
          </a:xfrm>
          <a:prstGeom prst="rect">
            <a:avLst/>
          </a:prstGeom>
          <a:noFill/>
          <a:ln>
            <a:noFill/>
          </a:ln>
        </p:spPr>
      </p:pic>
      <p:sp>
        <p:nvSpPr>
          <p:cNvPr id="145" name="Google Shape;145;p12"/>
          <p:cNvSpPr txBox="1"/>
          <p:nvPr/>
        </p:nvSpPr>
        <p:spPr>
          <a:xfrm>
            <a:off x="3535925" y="653475"/>
            <a:ext cx="3000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4"/>
              </a:rPr>
              <a:t>https://www.littlewandlelettersandsounds.org.uk/resources/for-parents/#tabnametabHowWeTeach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3"/>
          <p:cNvSpPr txBox="1"/>
          <p:nvPr>
            <p:ph idx="1" type="body"/>
          </p:nvPr>
        </p:nvSpPr>
        <p:spPr>
          <a:xfrm>
            <a:off x="479376" y="1700808"/>
            <a:ext cx="5256584" cy="494116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have unusual spellings e.g. all, people</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are taught in a systematic way.</a:t>
            </a:r>
            <a:endParaRPr>
              <a:solidFill>
                <a:schemeClr val="accent2"/>
              </a:solidFill>
            </a:endParaRPr>
          </a:p>
          <a:p>
            <a:pPr indent="0" lvl="0" marL="0" rtl="0" algn="l">
              <a:lnSpc>
                <a:spcPct val="90000"/>
              </a:lnSpc>
              <a:spcBef>
                <a:spcPts val="1000"/>
              </a:spcBef>
              <a:spcAft>
                <a:spcPts val="0"/>
              </a:spcAft>
              <a:buClr>
                <a:srgbClr val="595959"/>
              </a:buClr>
              <a:buSzPts val="2800"/>
              <a:buNone/>
            </a:pPr>
            <a:r>
              <a:t/>
            </a:r>
            <a:endParaRPr>
              <a:solidFill>
                <a:schemeClr val="accent2"/>
              </a:solidFill>
            </a:endParaRPr>
          </a:p>
          <a:p>
            <a:pPr indent="0" lvl="0" marL="0" rtl="0" algn="l">
              <a:lnSpc>
                <a:spcPct val="90000"/>
              </a:lnSpc>
              <a:spcBef>
                <a:spcPts val="1000"/>
              </a:spcBef>
              <a:spcAft>
                <a:spcPts val="0"/>
              </a:spcAft>
              <a:buClr>
                <a:schemeClr val="accent2"/>
              </a:buClr>
              <a:buSzPts val="2800"/>
              <a:buNone/>
            </a:pPr>
            <a:r>
              <a:rPr lang="en-US">
                <a:solidFill>
                  <a:schemeClr val="accent2"/>
                </a:solidFill>
              </a:rPr>
              <a:t>Children are now learning to read Phase 5 tricky words.</a:t>
            </a:r>
            <a:endParaRPr/>
          </a:p>
        </p:txBody>
      </p:sp>
      <p:sp>
        <p:nvSpPr>
          <p:cNvPr id="151" name="Google Shape;151;p1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Tricky words:</a:t>
            </a:r>
            <a:endParaRPr/>
          </a:p>
        </p:txBody>
      </p:sp>
      <p:pic>
        <p:nvPicPr>
          <p:cNvPr descr="A person holding a piece of paper&#10;&#10;Description automatically generated" id="152" name="Google Shape;152;p13"/>
          <p:cNvPicPr preferRelativeResize="0"/>
          <p:nvPr/>
        </p:nvPicPr>
        <p:blipFill rotWithShape="1">
          <a:blip r:embed="rId3">
            <a:alphaModFix/>
          </a:blip>
          <a:srcRect b="0" l="0" r="0" t="0"/>
          <a:stretch/>
        </p:blipFill>
        <p:spPr>
          <a:xfrm>
            <a:off x="6023992" y="1963549"/>
            <a:ext cx="5544616" cy="3423109"/>
          </a:xfrm>
          <a:prstGeom prst="roundRect">
            <a:avLst>
              <a:gd fmla="val 16667" name="adj"/>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4"/>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Phase 5 tricky words</a:t>
            </a:r>
            <a:endParaRPr/>
          </a:p>
        </p:txBody>
      </p:sp>
      <p:pic>
        <p:nvPicPr>
          <p:cNvPr id="158" name="Google Shape;158;p14"/>
          <p:cNvPicPr preferRelativeResize="0"/>
          <p:nvPr/>
        </p:nvPicPr>
        <p:blipFill rotWithShape="1">
          <a:blip r:embed="rId3">
            <a:alphaModFix/>
          </a:blip>
          <a:srcRect b="0" l="0" r="0" t="0"/>
          <a:stretch/>
        </p:blipFill>
        <p:spPr>
          <a:xfrm>
            <a:off x="3791744" y="1772816"/>
            <a:ext cx="5505063" cy="4968552"/>
          </a:xfrm>
          <a:prstGeom prst="rect">
            <a:avLst/>
          </a:prstGeom>
          <a:noFill/>
          <a:ln>
            <a:noFill/>
          </a:ln>
        </p:spPr>
      </p:pic>
      <p:sp>
        <p:nvSpPr>
          <p:cNvPr id="159" name="Google Shape;159;p14"/>
          <p:cNvSpPr/>
          <p:nvPr/>
        </p:nvSpPr>
        <p:spPr>
          <a:xfrm>
            <a:off x="5603579" y="1890470"/>
            <a:ext cx="4176464" cy="4591496"/>
          </a:xfrm>
          <a:prstGeom prst="ellipse">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15"/>
          <p:cNvPicPr preferRelativeResize="0"/>
          <p:nvPr/>
        </p:nvPicPr>
        <p:blipFill rotWithShape="1">
          <a:blip r:embed="rId3">
            <a:alphaModFix/>
          </a:blip>
          <a:srcRect b="0" l="0" r="0" t="0"/>
          <a:stretch/>
        </p:blipFill>
        <p:spPr>
          <a:xfrm>
            <a:off x="4065980" y="2045703"/>
            <a:ext cx="2010312" cy="2876414"/>
          </a:xfrm>
          <a:prstGeom prst="rect">
            <a:avLst/>
          </a:prstGeom>
          <a:noFill/>
          <a:ln>
            <a:noFill/>
          </a:ln>
        </p:spPr>
      </p:pic>
      <p:pic>
        <p:nvPicPr>
          <p:cNvPr id="165" name="Google Shape;165;p15"/>
          <p:cNvPicPr preferRelativeResize="0"/>
          <p:nvPr/>
        </p:nvPicPr>
        <p:blipFill rotWithShape="1">
          <a:blip r:embed="rId4">
            <a:alphaModFix/>
          </a:blip>
          <a:srcRect b="0" l="0" r="0" t="0"/>
          <a:stretch/>
        </p:blipFill>
        <p:spPr>
          <a:xfrm>
            <a:off x="571483" y="2045703"/>
            <a:ext cx="2057987" cy="2963819"/>
          </a:xfrm>
          <a:prstGeom prst="rect">
            <a:avLst/>
          </a:prstGeom>
          <a:noFill/>
          <a:ln>
            <a:noFill/>
          </a:ln>
        </p:spPr>
      </p:pic>
      <p:sp>
        <p:nvSpPr>
          <p:cNvPr id="166" name="Google Shape;166;p15"/>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How we make learning stick - lots of repeated practice every day.  </a:t>
            </a:r>
            <a:endParaRPr/>
          </a:p>
        </p:txBody>
      </p:sp>
      <p:sp>
        <p:nvSpPr>
          <p:cNvPr id="167" name="Google Shape;167;p15"/>
          <p:cNvSpPr txBox="1"/>
          <p:nvPr>
            <p:ph idx="1" type="body"/>
          </p:nvPr>
        </p:nvSpPr>
        <p:spPr>
          <a:xfrm>
            <a:off x="2847253" y="2751060"/>
            <a:ext cx="1651150" cy="16754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p:txBody>
      </p:sp>
      <p:pic>
        <p:nvPicPr>
          <p:cNvPr descr="A picture containing graphical user interface&#10;&#10;Description automatically generated" id="168" name="Google Shape;168;p15"/>
          <p:cNvPicPr preferRelativeResize="0"/>
          <p:nvPr/>
        </p:nvPicPr>
        <p:blipFill rotWithShape="1">
          <a:blip r:embed="rId5">
            <a:alphaModFix/>
          </a:blip>
          <a:srcRect b="0" l="0" r="0" t="0"/>
          <a:stretch/>
        </p:blipFill>
        <p:spPr>
          <a:xfrm>
            <a:off x="7826755" y="2339556"/>
            <a:ext cx="2730514" cy="1716914"/>
          </a:xfrm>
          <a:prstGeom prst="rect">
            <a:avLst/>
          </a:prstGeom>
          <a:noFill/>
          <a:ln>
            <a:noFill/>
          </a:ln>
        </p:spPr>
      </p:pic>
      <p:pic>
        <p:nvPicPr>
          <p:cNvPr descr="A picture containing text&#10;&#10;Description automatically generated" id="169" name="Google Shape;169;p15"/>
          <p:cNvPicPr preferRelativeResize="0"/>
          <p:nvPr/>
        </p:nvPicPr>
        <p:blipFill rotWithShape="1">
          <a:blip r:embed="rId6">
            <a:alphaModFix/>
          </a:blip>
          <a:srcRect b="0" l="0" r="0" t="0"/>
          <a:stretch/>
        </p:blipFill>
        <p:spPr>
          <a:xfrm>
            <a:off x="9120336" y="4221088"/>
            <a:ext cx="2730514" cy="1694565"/>
          </a:xfrm>
          <a:prstGeom prst="rect">
            <a:avLst/>
          </a:prstGeom>
          <a:noFill/>
          <a:ln>
            <a:noFill/>
          </a:ln>
        </p:spPr>
      </p:pic>
      <p:pic>
        <p:nvPicPr>
          <p:cNvPr id="170" name="Google Shape;170;p15"/>
          <p:cNvPicPr preferRelativeResize="0"/>
          <p:nvPr/>
        </p:nvPicPr>
        <p:blipFill rotWithShape="1">
          <a:blip r:embed="rId7">
            <a:alphaModFix/>
          </a:blip>
          <a:srcRect b="0" l="0" r="0" t="0"/>
          <a:stretch/>
        </p:blipFill>
        <p:spPr>
          <a:xfrm>
            <a:off x="5258850" y="3198013"/>
            <a:ext cx="2018257" cy="2908198"/>
          </a:xfrm>
          <a:prstGeom prst="rect">
            <a:avLst/>
          </a:prstGeom>
          <a:noFill/>
          <a:ln>
            <a:noFill/>
          </a:ln>
        </p:spPr>
      </p:pic>
      <p:pic>
        <p:nvPicPr>
          <p:cNvPr id="171" name="Google Shape;171;p15"/>
          <p:cNvPicPr preferRelativeResize="0"/>
          <p:nvPr/>
        </p:nvPicPr>
        <p:blipFill rotWithShape="1">
          <a:blip r:embed="rId8">
            <a:alphaModFix/>
          </a:blip>
          <a:srcRect b="0" l="0" r="0" t="0"/>
          <a:stretch/>
        </p:blipFill>
        <p:spPr>
          <a:xfrm>
            <a:off x="1845033" y="3221851"/>
            <a:ext cx="2050041" cy="288436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16"/>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177" name="Google Shape;177;p16"/>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Reading and spelling</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7"/>
          <p:cNvSpPr txBox="1"/>
          <p:nvPr>
            <p:ph idx="1" type="body"/>
          </p:nvPr>
        </p:nvSpPr>
        <p:spPr>
          <a:xfrm>
            <a:off x="479376" y="1484782"/>
            <a:ext cx="8262000" cy="43926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This term, your child will be taught how to spell words every day using the graphemes they have been taught so far. </a:t>
            </a:r>
            <a:endParaRPr>
              <a:solidFill>
                <a:schemeClr val="accent2"/>
              </a:solidFill>
            </a:endParaRPr>
          </a:p>
          <a:p>
            <a:pPr indent="0" lvl="0" marL="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They will practise writing a dictated sentence.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Handwriting is referred to but is taught at other times of the day.	We have handwriting sessions daily in our English lessons.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We have a weekly spelling test on a Friday. New spellings are sent home on a Friday so the children can practise their spellings each day.</a:t>
            </a:r>
            <a:endParaRPr>
              <a:solidFill>
                <a:schemeClr val="accent2"/>
              </a:solidFill>
            </a:endParaRPr>
          </a:p>
        </p:txBody>
      </p:sp>
      <p:sp>
        <p:nvSpPr>
          <p:cNvPr id="183" name="Google Shape;183;p17"/>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Spelling	</a:t>
            </a:r>
            <a:endParaRPr/>
          </a:p>
        </p:txBody>
      </p:sp>
      <p:pic>
        <p:nvPicPr>
          <p:cNvPr id="184" name="Google Shape;184;p17"/>
          <p:cNvPicPr preferRelativeResize="0"/>
          <p:nvPr/>
        </p:nvPicPr>
        <p:blipFill rotWithShape="1">
          <a:blip r:embed="rId3">
            <a:alphaModFix/>
          </a:blip>
          <a:srcRect b="0" l="0" r="0" t="0"/>
          <a:stretch/>
        </p:blipFill>
        <p:spPr>
          <a:xfrm>
            <a:off x="9424242" y="2348331"/>
            <a:ext cx="1485705" cy="151216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01013c1030_0_0"/>
          <p:cNvSpPr txBox="1"/>
          <p:nvPr>
            <p:ph idx="1" type="body"/>
          </p:nvPr>
        </p:nvSpPr>
        <p:spPr>
          <a:xfrm>
            <a:off x="479376" y="1916832"/>
            <a:ext cx="11161200" cy="4392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2800"/>
              <a:buNone/>
            </a:pPr>
            <a:r>
              <a:t/>
            </a:r>
            <a:endParaRPr/>
          </a:p>
        </p:txBody>
      </p:sp>
      <p:sp>
        <p:nvSpPr>
          <p:cNvPr id="190" name="Google Shape;190;g301013c1030_0_0"/>
          <p:cNvSpPr txBox="1"/>
          <p:nvPr>
            <p:ph type="title"/>
          </p:nvPr>
        </p:nvSpPr>
        <p:spPr>
          <a:xfrm>
            <a:off x="479375" y="219828"/>
            <a:ext cx="9793200" cy="6054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Friday spelling test - please practice everyday.</a:t>
            </a:r>
            <a:endParaRPr/>
          </a:p>
        </p:txBody>
      </p:sp>
      <p:pic>
        <p:nvPicPr>
          <p:cNvPr id="191" name="Google Shape;191;g301013c1030_0_0"/>
          <p:cNvPicPr preferRelativeResize="0"/>
          <p:nvPr/>
        </p:nvPicPr>
        <p:blipFill rotWithShape="1">
          <a:blip r:embed="rId3">
            <a:alphaModFix/>
          </a:blip>
          <a:srcRect b="0" l="0" r="0" t="0"/>
          <a:stretch/>
        </p:blipFill>
        <p:spPr>
          <a:xfrm>
            <a:off x="1448278" y="869200"/>
            <a:ext cx="8951572" cy="5942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8"/>
          <p:cNvSpPr txBox="1"/>
          <p:nvPr>
            <p:ph idx="1" type="body"/>
          </p:nvPr>
        </p:nvSpPr>
        <p:spPr>
          <a:xfrm>
            <a:off x="479376" y="2564904"/>
            <a:ext cx="4176464" cy="374441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Say the word.</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Segment the sounds.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Count the sounds.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Write them down.</a:t>
            </a:r>
            <a:endParaRPr>
              <a:solidFill>
                <a:schemeClr val="accent2"/>
              </a:solidFill>
            </a:endParaRPr>
          </a:p>
        </p:txBody>
      </p:sp>
      <p:sp>
        <p:nvSpPr>
          <p:cNvPr id="197" name="Google Shape;197;p18"/>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Spelling</a:t>
            </a:r>
            <a:endParaRPr/>
          </a:p>
        </p:txBody>
      </p:sp>
      <p:pic>
        <p:nvPicPr>
          <p:cNvPr descr="A picture containing person, indoor, wall&#10;&#10;Description automatically generated" id="198" name="Google Shape;198;p18"/>
          <p:cNvPicPr preferRelativeResize="0"/>
          <p:nvPr/>
        </p:nvPicPr>
        <p:blipFill rotWithShape="1">
          <a:blip r:embed="rId3">
            <a:alphaModFix/>
          </a:blip>
          <a:srcRect b="0" l="0" r="0" t="0"/>
          <a:stretch/>
        </p:blipFill>
        <p:spPr>
          <a:xfrm>
            <a:off x="4891253" y="1801214"/>
            <a:ext cx="6741316" cy="4490459"/>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9"/>
          <p:cNvSpPr txBox="1"/>
          <p:nvPr>
            <p:ph idx="1" type="body"/>
          </p:nvPr>
        </p:nvSpPr>
        <p:spPr>
          <a:xfrm>
            <a:off x="479376" y="1988840"/>
            <a:ext cx="5832648" cy="417646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b="1" lang="en-US">
                <a:solidFill>
                  <a:schemeClr val="accent2"/>
                </a:solidFill>
              </a:rPr>
              <a:t>Reading practice sessions are: </a:t>
            </a:r>
            <a:endParaRPr/>
          </a:p>
          <a:p>
            <a:pPr indent="0" lvl="0" marL="0" rtl="0" algn="l">
              <a:lnSpc>
                <a:spcPct val="90000"/>
              </a:lnSpc>
              <a:spcBef>
                <a:spcPts val="1000"/>
              </a:spcBef>
              <a:spcAft>
                <a:spcPts val="0"/>
              </a:spcAft>
              <a:buClr>
                <a:srgbClr val="595959"/>
              </a:buClr>
              <a:buSzPts val="2800"/>
              <a:buNone/>
            </a:pPr>
            <a:r>
              <a:t/>
            </a:r>
            <a:endParaRPr b="1">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timetabled two or three times a week</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taught by a trained teacher/teaching assistant</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taught in small groups.</a:t>
            </a:r>
            <a:endParaRPr>
              <a:solidFill>
                <a:schemeClr val="accent2"/>
              </a:solidFill>
            </a:endParaRPr>
          </a:p>
        </p:txBody>
      </p:sp>
      <p:sp>
        <p:nvSpPr>
          <p:cNvPr id="204" name="Google Shape;204;p19"/>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How do we teach reading in books?</a:t>
            </a:r>
            <a:endParaRPr/>
          </a:p>
        </p:txBody>
      </p:sp>
      <p:pic>
        <p:nvPicPr>
          <p:cNvPr id="205" name="Google Shape;205;p19"/>
          <p:cNvPicPr preferRelativeResize="0"/>
          <p:nvPr/>
        </p:nvPicPr>
        <p:blipFill rotWithShape="1">
          <a:blip r:embed="rId3">
            <a:alphaModFix/>
          </a:blip>
          <a:srcRect b="0" l="0" r="0" t="0"/>
          <a:stretch/>
        </p:blipFill>
        <p:spPr>
          <a:xfrm>
            <a:off x="6456040" y="1717880"/>
            <a:ext cx="2402504" cy="2287184"/>
          </a:xfrm>
          <a:prstGeom prst="rect">
            <a:avLst/>
          </a:prstGeom>
          <a:noFill/>
          <a:ln>
            <a:noFill/>
          </a:ln>
        </p:spPr>
      </p:pic>
      <p:pic>
        <p:nvPicPr>
          <p:cNvPr id="206" name="Google Shape;206;p19"/>
          <p:cNvPicPr preferRelativeResize="0"/>
          <p:nvPr/>
        </p:nvPicPr>
        <p:blipFill rotWithShape="1">
          <a:blip r:embed="rId4">
            <a:alphaModFix/>
          </a:blip>
          <a:srcRect b="0" l="0" r="0" t="0"/>
          <a:stretch/>
        </p:blipFill>
        <p:spPr>
          <a:xfrm>
            <a:off x="6456040" y="4166152"/>
            <a:ext cx="2402504" cy="2287184"/>
          </a:xfrm>
          <a:prstGeom prst="rect">
            <a:avLst/>
          </a:prstGeom>
          <a:noFill/>
          <a:ln>
            <a:noFill/>
          </a:ln>
        </p:spPr>
      </p:pic>
      <p:pic>
        <p:nvPicPr>
          <p:cNvPr id="207" name="Google Shape;207;p19"/>
          <p:cNvPicPr preferRelativeResize="0"/>
          <p:nvPr/>
        </p:nvPicPr>
        <p:blipFill rotWithShape="1">
          <a:blip r:embed="rId5">
            <a:alphaModFix/>
          </a:blip>
          <a:srcRect b="0" l="0" r="0" t="0"/>
          <a:stretch/>
        </p:blipFill>
        <p:spPr>
          <a:xfrm>
            <a:off x="9066955" y="2556242"/>
            <a:ext cx="2504138" cy="3085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0"/>
          <p:cNvSpPr txBox="1"/>
          <p:nvPr/>
        </p:nvSpPr>
        <p:spPr>
          <a:xfrm>
            <a:off x="263352" y="332656"/>
            <a:ext cx="9937104" cy="1152128"/>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rgbClr val="000000"/>
              </a:buClr>
              <a:buSzPts val="4000"/>
              <a:buFont typeface="Arial"/>
              <a:buNone/>
            </a:pPr>
            <a:r>
              <a:t/>
            </a:r>
            <a:endParaRPr b="0" i="0" sz="4000" u="none" cap="none" strike="noStrike">
              <a:solidFill>
                <a:schemeClr val="accent1"/>
              </a:solidFill>
              <a:latin typeface="Calibri"/>
              <a:ea typeface="Calibri"/>
              <a:cs typeface="Calibri"/>
              <a:sym typeface="Calibri"/>
            </a:endParaRPr>
          </a:p>
        </p:txBody>
      </p:sp>
      <p:pic>
        <p:nvPicPr>
          <p:cNvPr descr="A picture containing table&#10;&#10;Description automatically generated" id="213" name="Google Shape;213;p20"/>
          <p:cNvPicPr preferRelativeResize="0"/>
          <p:nvPr/>
        </p:nvPicPr>
        <p:blipFill rotWithShape="1">
          <a:blip r:embed="rId3">
            <a:alphaModFix/>
          </a:blip>
          <a:srcRect b="0" l="0" r="0" t="0"/>
          <a:stretch/>
        </p:blipFill>
        <p:spPr>
          <a:xfrm>
            <a:off x="609950" y="2086205"/>
            <a:ext cx="4348233" cy="3816423"/>
          </a:xfrm>
          <a:prstGeom prst="roundRect">
            <a:avLst>
              <a:gd fmla="val 3343" name="adj"/>
            </a:avLst>
          </a:prstGeom>
          <a:noFill/>
          <a:ln>
            <a:noFill/>
          </a:ln>
        </p:spPr>
      </p:pic>
      <p:sp>
        <p:nvSpPr>
          <p:cNvPr id="214" name="Google Shape;214;p20"/>
          <p:cNvSpPr txBox="1"/>
          <p:nvPr>
            <p:ph type="title"/>
          </p:nvPr>
        </p:nvSpPr>
        <p:spPr>
          <a:xfrm>
            <a:off x="479376" y="332656"/>
            <a:ext cx="8064896"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We use assessment to match your child the right level of book</a:t>
            </a:r>
            <a:endParaRPr/>
          </a:p>
        </p:txBody>
      </p:sp>
      <p:cxnSp>
        <p:nvCxnSpPr>
          <p:cNvPr id="215" name="Google Shape;215;p20"/>
          <p:cNvCxnSpPr/>
          <p:nvPr/>
        </p:nvCxnSpPr>
        <p:spPr>
          <a:xfrm>
            <a:off x="5447928" y="4064263"/>
            <a:ext cx="936104" cy="0"/>
          </a:xfrm>
          <a:prstGeom prst="straightConnector1">
            <a:avLst/>
          </a:prstGeom>
          <a:noFill/>
          <a:ln cap="flat" cmpd="sng" w="47625">
            <a:solidFill>
              <a:schemeClr val="accent1"/>
            </a:solidFill>
            <a:prstDash val="solid"/>
            <a:miter lim="800000"/>
            <a:headEnd len="sm" w="sm" type="none"/>
            <a:tailEnd len="med" w="med" type="stealth"/>
          </a:ln>
        </p:spPr>
      </p:cxnSp>
      <p:pic>
        <p:nvPicPr>
          <p:cNvPr id="216" name="Google Shape;216;p20"/>
          <p:cNvPicPr preferRelativeResize="0"/>
          <p:nvPr/>
        </p:nvPicPr>
        <p:blipFill rotWithShape="1">
          <a:blip r:embed="rId4">
            <a:alphaModFix/>
          </a:blip>
          <a:srcRect b="0" l="0" r="0" t="0"/>
          <a:stretch/>
        </p:blipFill>
        <p:spPr>
          <a:xfrm>
            <a:off x="6812737" y="2132856"/>
            <a:ext cx="2795209" cy="2638677"/>
          </a:xfrm>
          <a:prstGeom prst="rect">
            <a:avLst/>
          </a:prstGeom>
          <a:noFill/>
          <a:ln>
            <a:noFill/>
          </a:ln>
        </p:spPr>
      </p:pic>
      <p:pic>
        <p:nvPicPr>
          <p:cNvPr id="217" name="Google Shape;217;p20"/>
          <p:cNvPicPr preferRelativeResize="0"/>
          <p:nvPr/>
        </p:nvPicPr>
        <p:blipFill rotWithShape="1">
          <a:blip r:embed="rId5">
            <a:alphaModFix/>
          </a:blip>
          <a:srcRect b="0" l="0" r="0" t="0"/>
          <a:stretch/>
        </p:blipFill>
        <p:spPr>
          <a:xfrm>
            <a:off x="7533312" y="2739334"/>
            <a:ext cx="2795209" cy="2649858"/>
          </a:xfrm>
          <a:prstGeom prst="rect">
            <a:avLst/>
          </a:prstGeom>
          <a:noFill/>
          <a:ln>
            <a:noFill/>
          </a:ln>
        </p:spPr>
      </p:pic>
      <p:pic>
        <p:nvPicPr>
          <p:cNvPr id="218" name="Google Shape;218;p20"/>
          <p:cNvPicPr preferRelativeResize="0"/>
          <p:nvPr/>
        </p:nvPicPr>
        <p:blipFill rotWithShape="1">
          <a:blip r:embed="rId6">
            <a:alphaModFix/>
          </a:blip>
          <a:srcRect b="0" l="0" r="0" t="0"/>
          <a:stretch/>
        </p:blipFill>
        <p:spPr>
          <a:xfrm>
            <a:off x="8241582" y="3253987"/>
            <a:ext cx="2795209" cy="264985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2" name="Shape 222"/>
        <p:cNvGrpSpPr/>
        <p:nvPr/>
      </p:nvGrpSpPr>
      <p:grpSpPr>
        <a:xfrm>
          <a:off x="0" y="0"/>
          <a:ext cx="0" cy="0"/>
          <a:chOff x="0" y="0"/>
          <a:chExt cx="0" cy="0"/>
        </a:xfrm>
      </p:grpSpPr>
      <p:pic>
        <p:nvPicPr>
          <p:cNvPr descr="A child writing on a piece of paper&#10;&#10;Description automatically generated with medium confidence" id="223" name="Google Shape;223;p21"/>
          <p:cNvPicPr preferRelativeResize="0"/>
          <p:nvPr/>
        </p:nvPicPr>
        <p:blipFill rotWithShape="1">
          <a:blip r:embed="rId3">
            <a:alphaModFix/>
          </a:blip>
          <a:srcRect b="0" l="0" r="0" t="0"/>
          <a:stretch/>
        </p:blipFill>
        <p:spPr>
          <a:xfrm>
            <a:off x="5951984" y="1968267"/>
            <a:ext cx="5760639" cy="3909005"/>
          </a:xfrm>
          <a:prstGeom prst="roundRect">
            <a:avLst>
              <a:gd fmla="val 16667" name="adj"/>
            </a:avLst>
          </a:prstGeom>
          <a:noFill/>
          <a:ln>
            <a:noFill/>
          </a:ln>
        </p:spPr>
      </p:pic>
      <p:sp>
        <p:nvSpPr>
          <p:cNvPr id="224" name="Google Shape;224;p21"/>
          <p:cNvSpPr txBox="1"/>
          <p:nvPr>
            <p:ph idx="1" type="body"/>
          </p:nvPr>
        </p:nvSpPr>
        <p:spPr>
          <a:xfrm>
            <a:off x="479376" y="1916832"/>
            <a:ext cx="5328592" cy="43924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400"/>
              <a:buNone/>
            </a:pPr>
            <a:r>
              <a:rPr b="1" lang="en-US" sz="2400">
                <a:solidFill>
                  <a:schemeClr val="accent2"/>
                </a:solidFill>
              </a:rPr>
              <a:t>This means that your child should: </a:t>
            </a:r>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rPr>
              <a:t>know all the sounds and tricky words in their phonics book well</a:t>
            </a:r>
            <a:endParaRPr sz="2400">
              <a:solidFill>
                <a:schemeClr val="accent2"/>
              </a:solidFill>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rPr>
              <a:t>read many of the words by silent blending (in their head) – their reading will be automatic</a:t>
            </a:r>
            <a:endParaRPr sz="2400">
              <a:solidFill>
                <a:schemeClr val="accent2"/>
              </a:solidFill>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rPr>
              <a:t>only need to stop and sound out about 5% of the words by the time they bring the book home – but they should be able to do this on their own.</a:t>
            </a:r>
            <a:endParaRPr sz="2400">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rgbClr val="262626"/>
              </a:solidFill>
            </a:endParaRPr>
          </a:p>
          <a:p>
            <a:pPr indent="-50800" lvl="0" marL="228600" rtl="0" algn="l">
              <a:lnSpc>
                <a:spcPct val="90000"/>
              </a:lnSpc>
              <a:spcBef>
                <a:spcPts val="1000"/>
              </a:spcBef>
              <a:spcAft>
                <a:spcPts val="0"/>
              </a:spcAft>
              <a:buClr>
                <a:srgbClr val="595959"/>
              </a:buClr>
              <a:buSzPts val="2800"/>
              <a:buNone/>
            </a:pPr>
            <a:r>
              <a:t/>
            </a:r>
            <a:endParaRPr>
              <a:solidFill>
                <a:srgbClr val="262626"/>
              </a:solidFill>
            </a:endParaRPr>
          </a:p>
        </p:txBody>
      </p:sp>
      <p:sp>
        <p:nvSpPr>
          <p:cNvPr id="225" name="Google Shape;225;p21"/>
          <p:cNvSpPr txBox="1"/>
          <p:nvPr>
            <p:ph type="title"/>
          </p:nvPr>
        </p:nvSpPr>
        <p:spPr>
          <a:xfrm>
            <a:off x="479376" y="332656"/>
            <a:ext cx="9793088" cy="11521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400"/>
              <a:buNone/>
            </a:pPr>
            <a:r>
              <a:rPr b="1" lang="en-US" sz="3600"/>
              <a:t>Reading a book at the right level</a:t>
            </a:r>
            <a:endParaRPr b="1" sz="36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22"/>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231" name="Google Shape;231;p22"/>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Reading at home</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3"/>
          <p:cNvSpPr txBox="1"/>
          <p:nvPr>
            <p:ph idx="1" type="body"/>
          </p:nvPr>
        </p:nvSpPr>
        <p:spPr>
          <a:xfrm>
            <a:off x="479376" y="2039943"/>
            <a:ext cx="6336704" cy="43924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400"/>
              <a:buNone/>
            </a:pPr>
            <a:r>
              <a:rPr b="1" lang="en-US" sz="2400">
                <a:solidFill>
                  <a:schemeClr val="accent2"/>
                </a:solidFill>
                <a:latin typeface="Calibri"/>
                <a:ea typeface="Calibri"/>
                <a:cs typeface="Calibri"/>
                <a:sym typeface="Calibri"/>
              </a:rPr>
              <a:t>Reading a book and chatting had a positive impact a year later on children’s ability to…</a:t>
            </a:r>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understand words and sentences</a:t>
            </a:r>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use a wide range of vocabulary </a:t>
            </a:r>
            <a:endParaRPr sz="2400">
              <a:solidFill>
                <a:schemeClr val="accent2"/>
              </a:solidFill>
              <a:latin typeface="Calibri"/>
              <a:ea typeface="Calibri"/>
              <a:cs typeface="Calibri"/>
              <a:sym typeface="Calibri"/>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develop listening comprehension skills.</a:t>
            </a:r>
            <a:endParaRPr sz="2400">
              <a:solidFill>
                <a:schemeClr val="accent2"/>
              </a:solidFill>
              <a:latin typeface="Calibri"/>
              <a:ea typeface="Calibri"/>
              <a:cs typeface="Calibri"/>
              <a:sym typeface="Calibri"/>
            </a:endParaRPr>
          </a:p>
          <a:p>
            <a:pPr indent="0" lvl="0" marL="0" rtl="0" algn="l">
              <a:lnSpc>
                <a:spcPct val="90000"/>
              </a:lnSpc>
              <a:spcBef>
                <a:spcPts val="1000"/>
              </a:spcBef>
              <a:spcAft>
                <a:spcPts val="0"/>
              </a:spcAft>
              <a:buClr>
                <a:schemeClr val="accent2"/>
              </a:buClr>
              <a:buSzPts val="2400"/>
              <a:buNone/>
            </a:pPr>
            <a:r>
              <a:rPr lang="en-US" sz="2400">
                <a:solidFill>
                  <a:schemeClr val="accent2"/>
                </a:solidFill>
                <a:latin typeface="Calibri"/>
                <a:ea typeface="Calibri"/>
                <a:cs typeface="Calibri"/>
                <a:sym typeface="Calibri"/>
              </a:rPr>
              <a:t>The amount of books children were exposed to by age 6 was a positive predictor of their reading ability two years later.</a:t>
            </a:r>
            <a:endParaRPr/>
          </a:p>
          <a:p>
            <a:pPr indent="0" lvl="0" marL="0" rtl="0" algn="l">
              <a:lnSpc>
                <a:spcPct val="90000"/>
              </a:lnSpc>
              <a:spcBef>
                <a:spcPts val="1000"/>
              </a:spcBef>
              <a:spcAft>
                <a:spcPts val="0"/>
              </a:spcAft>
              <a:buClr>
                <a:srgbClr val="595959"/>
              </a:buClr>
              <a:buSzPts val="2400"/>
              <a:buNone/>
            </a:pPr>
            <a:r>
              <a:t/>
            </a:r>
            <a:endParaRPr sz="2400">
              <a:solidFill>
                <a:srgbClr val="0C0C0C"/>
              </a:solidFill>
              <a:latin typeface="Calibri"/>
              <a:ea typeface="Calibri"/>
              <a:cs typeface="Calibri"/>
              <a:sym typeface="Calibri"/>
            </a:endParaRPr>
          </a:p>
          <a:p>
            <a:pPr indent="0" lvl="0" marL="0" rtl="0" algn="l">
              <a:lnSpc>
                <a:spcPct val="90000"/>
              </a:lnSpc>
              <a:spcBef>
                <a:spcPts val="1000"/>
              </a:spcBef>
              <a:spcAft>
                <a:spcPts val="0"/>
              </a:spcAft>
              <a:buClr>
                <a:srgbClr val="595959"/>
              </a:buClr>
              <a:buSzPts val="2400"/>
              <a:buNone/>
            </a:pPr>
            <a:r>
              <a:t/>
            </a:r>
            <a:endParaRPr sz="2400">
              <a:solidFill>
                <a:srgbClr val="0C0C0C"/>
              </a:solidFill>
              <a:latin typeface="Calibri"/>
              <a:ea typeface="Calibri"/>
              <a:cs typeface="Calibri"/>
              <a:sym typeface="Calibri"/>
            </a:endParaRPr>
          </a:p>
          <a:p>
            <a:pPr indent="-76200" lvl="0" marL="228600" rtl="0" algn="l">
              <a:lnSpc>
                <a:spcPct val="90000"/>
              </a:lnSpc>
              <a:spcBef>
                <a:spcPts val="1000"/>
              </a:spcBef>
              <a:spcAft>
                <a:spcPts val="0"/>
              </a:spcAft>
              <a:buClr>
                <a:srgbClr val="595959"/>
              </a:buClr>
              <a:buSzPts val="2400"/>
              <a:buNone/>
            </a:pPr>
            <a:r>
              <a:t/>
            </a:r>
            <a:endParaRPr sz="2400">
              <a:solidFill>
                <a:srgbClr val="0C0C0C"/>
              </a:solidFill>
            </a:endParaRPr>
          </a:p>
        </p:txBody>
      </p:sp>
      <p:sp>
        <p:nvSpPr>
          <p:cNvPr id="237" name="Google Shape;237;p23"/>
          <p:cNvSpPr txBox="1"/>
          <p:nvPr>
            <p:ph type="title"/>
          </p:nvPr>
        </p:nvSpPr>
        <p:spPr>
          <a:xfrm>
            <a:off x="479376" y="332656"/>
            <a:ext cx="763284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The most important thing you </a:t>
            </a:r>
            <a:br>
              <a:rPr lang="en-US"/>
            </a:br>
            <a:r>
              <a:rPr lang="en-US"/>
              <a:t>can do is read with your child</a:t>
            </a:r>
            <a:endParaRPr/>
          </a:p>
        </p:txBody>
      </p:sp>
      <p:sp>
        <p:nvSpPr>
          <p:cNvPr id="238" name="Google Shape;238;p23"/>
          <p:cNvSpPr txBox="1"/>
          <p:nvPr/>
        </p:nvSpPr>
        <p:spPr>
          <a:xfrm>
            <a:off x="479376" y="6124654"/>
            <a:ext cx="977011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595959"/>
                </a:solidFill>
                <a:latin typeface="Calibri"/>
                <a:ea typeface="Calibri"/>
                <a:cs typeface="Calibri"/>
                <a:sym typeface="Calibri"/>
              </a:rPr>
              <a:t>Parental involvement in the development of children’s reading skills:  A five-year longitudinal study </a:t>
            </a:r>
            <a:r>
              <a:rPr b="0" i="0" lang="en-US" sz="1400" u="none" cap="none" strike="noStrike">
                <a:solidFill>
                  <a:srgbClr val="595959"/>
                </a:solidFill>
                <a:latin typeface="Calibri"/>
                <a:ea typeface="Calibri"/>
                <a:cs typeface="Calibri"/>
                <a:sym typeface="Calibri"/>
              </a:rPr>
              <a:t>(2002) Senechal, M. and Lefvre, J</a:t>
            </a:r>
            <a:endParaRPr b="0" i="0" sz="1400" u="none" cap="none" strike="noStrike">
              <a:solidFill>
                <a:srgbClr val="000000"/>
              </a:solidFill>
              <a:latin typeface="Arial"/>
              <a:ea typeface="Arial"/>
              <a:cs typeface="Arial"/>
              <a:sym typeface="Arial"/>
            </a:endParaRPr>
          </a:p>
        </p:txBody>
      </p:sp>
      <p:pic>
        <p:nvPicPr>
          <p:cNvPr descr="Graphical user interface&#10;&#10;Description automatically generated" id="239" name="Google Shape;239;p23"/>
          <p:cNvPicPr preferRelativeResize="0"/>
          <p:nvPr/>
        </p:nvPicPr>
        <p:blipFill rotWithShape="1">
          <a:blip r:embed="rId3">
            <a:alphaModFix/>
          </a:blip>
          <a:srcRect b="0" l="0" r="0" t="0"/>
          <a:stretch/>
        </p:blipFill>
        <p:spPr>
          <a:xfrm>
            <a:off x="7320136" y="1484784"/>
            <a:ext cx="3658462" cy="439248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24"/>
          <p:cNvPicPr preferRelativeResize="0"/>
          <p:nvPr/>
        </p:nvPicPr>
        <p:blipFill rotWithShape="1">
          <a:blip r:embed="rId3">
            <a:alphaModFix/>
          </a:blip>
          <a:srcRect b="0" l="0" r="0" t="0"/>
          <a:stretch/>
        </p:blipFill>
        <p:spPr>
          <a:xfrm>
            <a:off x="569873" y="2662727"/>
            <a:ext cx="2983849" cy="2828689"/>
          </a:xfrm>
          <a:prstGeom prst="rect">
            <a:avLst/>
          </a:prstGeom>
          <a:noFill/>
          <a:ln>
            <a:noFill/>
          </a:ln>
        </p:spPr>
      </p:pic>
      <p:pic>
        <p:nvPicPr>
          <p:cNvPr id="245" name="Google Shape;245;p24"/>
          <p:cNvPicPr preferRelativeResize="0"/>
          <p:nvPr/>
        </p:nvPicPr>
        <p:blipFill rotWithShape="1">
          <a:blip r:embed="rId4">
            <a:alphaModFix/>
          </a:blip>
          <a:srcRect b="0" l="0" r="0" t="0"/>
          <a:stretch/>
        </p:blipFill>
        <p:spPr>
          <a:xfrm>
            <a:off x="8706044" y="2274730"/>
            <a:ext cx="2902472" cy="3604683"/>
          </a:xfrm>
          <a:prstGeom prst="rect">
            <a:avLst/>
          </a:prstGeom>
          <a:noFill/>
          <a:ln>
            <a:noFill/>
          </a:ln>
        </p:spPr>
      </p:pic>
      <p:pic>
        <p:nvPicPr>
          <p:cNvPr id="246" name="Google Shape;246;p24"/>
          <p:cNvPicPr preferRelativeResize="0"/>
          <p:nvPr/>
        </p:nvPicPr>
        <p:blipFill rotWithShape="1">
          <a:blip r:embed="rId5">
            <a:alphaModFix/>
          </a:blip>
          <a:srcRect b="0" l="0" r="0" t="0"/>
          <a:stretch/>
        </p:blipFill>
        <p:spPr>
          <a:xfrm>
            <a:off x="2120786" y="1367385"/>
            <a:ext cx="7950429" cy="5250284"/>
          </a:xfrm>
          <a:prstGeom prst="rect">
            <a:avLst/>
          </a:prstGeom>
          <a:noFill/>
          <a:ln>
            <a:noFill/>
          </a:ln>
        </p:spPr>
      </p:pic>
      <p:sp>
        <p:nvSpPr>
          <p:cNvPr id="247" name="Google Shape;247;p24"/>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3300"/>
              <a:t>Books going home - a reading book for your child to read to you and a library book for you to read to them.</a:t>
            </a:r>
            <a:endParaRPr sz="3300"/>
          </a:p>
        </p:txBody>
      </p:sp>
      <p:sp>
        <p:nvSpPr>
          <p:cNvPr id="248" name="Google Shape;248;p24"/>
          <p:cNvSpPr/>
          <p:nvPr/>
        </p:nvSpPr>
        <p:spPr>
          <a:xfrm>
            <a:off x="4055354" y="4293096"/>
            <a:ext cx="4248472" cy="11300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49" name="Google Shape;249;p24"/>
          <p:cNvPicPr preferRelativeResize="0"/>
          <p:nvPr/>
        </p:nvPicPr>
        <p:blipFill rotWithShape="1">
          <a:blip r:embed="rId6">
            <a:alphaModFix/>
          </a:blip>
          <a:srcRect b="0" l="0" r="0" t="0"/>
          <a:stretch/>
        </p:blipFill>
        <p:spPr>
          <a:xfrm>
            <a:off x="6672064" y="4077072"/>
            <a:ext cx="1519299" cy="1519299"/>
          </a:xfrm>
          <a:prstGeom prst="rect">
            <a:avLst/>
          </a:prstGeom>
          <a:noFill/>
          <a:ln>
            <a:noFill/>
          </a:ln>
        </p:spPr>
      </p:pic>
      <p:pic>
        <p:nvPicPr>
          <p:cNvPr id="250" name="Google Shape;250;p24"/>
          <p:cNvPicPr preferRelativeResize="0"/>
          <p:nvPr/>
        </p:nvPicPr>
        <p:blipFill rotWithShape="1">
          <a:blip r:embed="rId7">
            <a:alphaModFix/>
          </a:blip>
          <a:srcRect b="0" l="0" r="0" t="0"/>
          <a:stretch/>
        </p:blipFill>
        <p:spPr>
          <a:xfrm>
            <a:off x="3969289" y="4415005"/>
            <a:ext cx="886258" cy="886258"/>
          </a:xfrm>
          <a:prstGeom prst="rect">
            <a:avLst/>
          </a:prstGeom>
          <a:noFill/>
          <a:ln>
            <a:noFill/>
          </a:ln>
        </p:spPr>
      </p:pic>
      <p:grpSp>
        <p:nvGrpSpPr>
          <p:cNvPr id="251" name="Google Shape;251;p24"/>
          <p:cNvGrpSpPr/>
          <p:nvPr/>
        </p:nvGrpSpPr>
        <p:grpSpPr>
          <a:xfrm>
            <a:off x="5678049" y="3361635"/>
            <a:ext cx="835902" cy="835902"/>
            <a:chOff x="4871864" y="3573016"/>
            <a:chExt cx="720080" cy="720080"/>
          </a:xfrm>
        </p:grpSpPr>
        <p:sp>
          <p:nvSpPr>
            <p:cNvPr id="252" name="Google Shape;252;p24"/>
            <p:cNvSpPr/>
            <p:nvPr/>
          </p:nvSpPr>
          <p:spPr>
            <a:xfrm>
              <a:off x="5159896" y="3573016"/>
              <a:ext cx="144016" cy="7200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3" name="Google Shape;253;p24"/>
            <p:cNvSpPr/>
            <p:nvPr/>
          </p:nvSpPr>
          <p:spPr>
            <a:xfrm rot="-5400000">
              <a:off x="5159896" y="3569865"/>
              <a:ext cx="144016" cy="7200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25"/>
          <p:cNvPicPr preferRelativeResize="0"/>
          <p:nvPr/>
        </p:nvPicPr>
        <p:blipFill rotWithShape="1">
          <a:blip r:embed="rId3">
            <a:alphaModFix/>
          </a:blip>
          <a:srcRect b="0" l="0" r="0" t="0"/>
          <a:stretch/>
        </p:blipFill>
        <p:spPr>
          <a:xfrm>
            <a:off x="6960096" y="2204864"/>
            <a:ext cx="3117864" cy="2968207"/>
          </a:xfrm>
          <a:prstGeom prst="rect">
            <a:avLst/>
          </a:prstGeom>
          <a:noFill/>
          <a:ln>
            <a:noFill/>
          </a:ln>
        </p:spPr>
      </p:pic>
      <p:sp>
        <p:nvSpPr>
          <p:cNvPr id="259" name="Google Shape;259;p25"/>
          <p:cNvSpPr txBox="1"/>
          <p:nvPr>
            <p:ph idx="1" type="body"/>
          </p:nvPr>
        </p:nvSpPr>
        <p:spPr>
          <a:xfrm>
            <a:off x="479376" y="2544416"/>
            <a:ext cx="5854168" cy="3764903"/>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Your child should be able to read their book without your help.</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If they can’t read a word, read it to them or ask them to ‘sound it out’.  We encourage the children to look for digraphs, trigraphs or alternate sounds.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Talk about the book and celebrate their success.</a:t>
            </a:r>
            <a:endParaRPr>
              <a:solidFill>
                <a:schemeClr val="accent2"/>
              </a:solidFill>
            </a:endParaRPr>
          </a:p>
        </p:txBody>
      </p:sp>
      <p:sp>
        <p:nvSpPr>
          <p:cNvPr id="260" name="Google Shape;260;p25"/>
          <p:cNvSpPr txBox="1"/>
          <p:nvPr>
            <p:ph type="title"/>
          </p:nvPr>
        </p:nvSpPr>
        <p:spPr>
          <a:xfrm>
            <a:off x="479376" y="332656"/>
            <a:ext cx="10014864"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Listening to your child read their phonics book</a:t>
            </a:r>
            <a:endParaRPr/>
          </a:p>
        </p:txBody>
      </p:sp>
      <p:pic>
        <p:nvPicPr>
          <p:cNvPr id="261" name="Google Shape;261;p25"/>
          <p:cNvPicPr preferRelativeResize="0"/>
          <p:nvPr/>
        </p:nvPicPr>
        <p:blipFill rotWithShape="1">
          <a:blip r:embed="rId4">
            <a:alphaModFix/>
          </a:blip>
          <a:srcRect b="0" l="0" r="0" t="0"/>
          <a:stretch/>
        </p:blipFill>
        <p:spPr>
          <a:xfrm>
            <a:off x="8256240" y="3212976"/>
            <a:ext cx="3096344" cy="294772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5" name="Shape 265"/>
        <p:cNvGrpSpPr/>
        <p:nvPr/>
      </p:nvGrpSpPr>
      <p:grpSpPr>
        <a:xfrm>
          <a:off x="0" y="0"/>
          <a:ext cx="0" cy="0"/>
          <a:chOff x="0" y="0"/>
          <a:chExt cx="0" cy="0"/>
        </a:xfrm>
      </p:grpSpPr>
      <p:pic>
        <p:nvPicPr>
          <p:cNvPr descr="A person and a child reading a book&#10;&#10;Description automatically generated with medium confidence" id="266" name="Google Shape;266;p26"/>
          <p:cNvPicPr preferRelativeResize="0"/>
          <p:nvPr/>
        </p:nvPicPr>
        <p:blipFill rotWithShape="1">
          <a:blip r:embed="rId3">
            <a:alphaModFix/>
          </a:blip>
          <a:srcRect b="-1" l="0" r="0" t="0"/>
          <a:stretch/>
        </p:blipFill>
        <p:spPr>
          <a:xfrm>
            <a:off x="7363332" y="1916832"/>
            <a:ext cx="4359498" cy="3909005"/>
          </a:xfrm>
          <a:prstGeom prst="roundRect">
            <a:avLst>
              <a:gd fmla="val 16667" name="adj"/>
            </a:avLst>
          </a:prstGeom>
          <a:noFill/>
          <a:ln>
            <a:noFill/>
          </a:ln>
        </p:spPr>
      </p:pic>
      <p:sp>
        <p:nvSpPr>
          <p:cNvPr id="267" name="Google Shape;267;p26"/>
          <p:cNvSpPr txBox="1"/>
          <p:nvPr>
            <p:ph idx="1" type="body"/>
          </p:nvPr>
        </p:nvSpPr>
        <p:spPr>
          <a:xfrm>
            <a:off x="479376" y="1916832"/>
            <a:ext cx="6624736" cy="43924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b="1" lang="en-US">
                <a:solidFill>
                  <a:schemeClr val="accent2"/>
                </a:solidFill>
              </a:rPr>
              <a:t>The shared book is for YOU to read:</a:t>
            </a:r>
            <a:endParaRPr b="1">
              <a:solidFill>
                <a:schemeClr val="accent2"/>
              </a:solidFill>
            </a:endParaRPr>
          </a:p>
          <a:p>
            <a:pPr indent="-228600" lvl="0" marL="228600" rtl="0" algn="l">
              <a:lnSpc>
                <a:spcPct val="90000"/>
              </a:lnSpc>
              <a:spcBef>
                <a:spcPts val="600"/>
              </a:spcBef>
              <a:spcAft>
                <a:spcPts val="0"/>
              </a:spcAft>
              <a:buClr>
                <a:schemeClr val="accent2"/>
              </a:buClr>
              <a:buSzPts val="2400"/>
              <a:buChar char="•"/>
            </a:pPr>
            <a:r>
              <a:rPr lang="en-US" sz="2400">
                <a:solidFill>
                  <a:schemeClr val="accent2"/>
                </a:solidFill>
              </a:rPr>
              <a:t>Make the story sound as exciting as you can by changing your voice.</a:t>
            </a:r>
            <a:endParaRPr sz="2400">
              <a:solidFill>
                <a:schemeClr val="accent2"/>
              </a:solidFill>
            </a:endParaRPr>
          </a:p>
          <a:p>
            <a:pPr indent="-228600" lvl="0" marL="228600" rtl="0" algn="l">
              <a:lnSpc>
                <a:spcPct val="90000"/>
              </a:lnSpc>
              <a:spcBef>
                <a:spcPts val="600"/>
              </a:spcBef>
              <a:spcAft>
                <a:spcPts val="0"/>
              </a:spcAft>
              <a:buClr>
                <a:schemeClr val="accent2"/>
              </a:buClr>
              <a:buSzPts val="2400"/>
              <a:buChar char="•"/>
            </a:pPr>
            <a:r>
              <a:rPr lang="en-US" sz="2400">
                <a:solidFill>
                  <a:schemeClr val="accent2"/>
                </a:solidFill>
              </a:rPr>
              <a:t>Talk with your child as much as you can:</a:t>
            </a:r>
            <a:endParaRPr sz="2400">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Introduce new and exciting language.</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Encourage your child to use new vocabulary.</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Make up sentences together.</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Find different words to use.</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Describe things you see.</a:t>
            </a:r>
            <a:endParaRPr>
              <a:solidFill>
                <a:schemeClr val="accent2"/>
              </a:solidFill>
            </a:endParaRPr>
          </a:p>
        </p:txBody>
      </p:sp>
      <p:sp>
        <p:nvSpPr>
          <p:cNvPr id="268" name="Google Shape;268;p26"/>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 to your child</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7"/>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Supporting your child with phonics</a:t>
            </a:r>
            <a:endParaRPr/>
          </a:p>
        </p:txBody>
      </p:sp>
      <p:pic>
        <p:nvPicPr>
          <p:cNvPr descr="Graphical user interface, application&#10;&#10;Description automatically generated" id="274" name="Google Shape;274;p27"/>
          <p:cNvPicPr preferRelativeResize="0"/>
          <p:nvPr/>
        </p:nvPicPr>
        <p:blipFill rotWithShape="1">
          <a:blip r:embed="rId3">
            <a:alphaModFix/>
          </a:blip>
          <a:srcRect b="196" l="0" r="0" t="4715"/>
          <a:stretch/>
        </p:blipFill>
        <p:spPr>
          <a:xfrm>
            <a:off x="444500" y="2449743"/>
            <a:ext cx="11319932" cy="3021156"/>
          </a:xfrm>
          <a:prstGeom prst="rect">
            <a:avLst/>
          </a:prstGeom>
          <a:noFill/>
          <a:ln>
            <a:noFill/>
          </a:ln>
        </p:spPr>
      </p:pic>
      <p:sp>
        <p:nvSpPr>
          <p:cNvPr id="275" name="Google Shape;275;p27"/>
          <p:cNvSpPr txBox="1"/>
          <p:nvPr/>
        </p:nvSpPr>
        <p:spPr>
          <a:xfrm>
            <a:off x="7272475" y="1551613"/>
            <a:ext cx="3000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4"/>
              </a:rPr>
              <a:t>https://www.littlewandlelettersandsounds.org.uk/resources/for-parents/#tabnametabHowWeTeach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27"/>
          <p:cNvSpPr txBox="1"/>
          <p:nvPr/>
        </p:nvSpPr>
        <p:spPr>
          <a:xfrm>
            <a:off x="687225" y="1702375"/>
            <a:ext cx="4220400" cy="129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 Little Wandle Website has lots of very useful information.  You could also ask any one of the school staff.  We would be more than happy to answer any of your questions.</a:t>
            </a:r>
            <a:endParaRPr b="0" i="0" sz="16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8"/>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p>
            <a:pPr indent="0" lvl="0" marL="0" rtl="0" algn="ctr">
              <a:lnSpc>
                <a:spcPct val="120000"/>
              </a:lnSpc>
              <a:spcBef>
                <a:spcPts val="0"/>
              </a:spcBef>
              <a:spcAft>
                <a:spcPts val="0"/>
              </a:spcAft>
              <a:buClr>
                <a:schemeClr val="lt1"/>
              </a:buClr>
              <a:buSzPts val="4400"/>
              <a:buNone/>
            </a:pPr>
            <a:r>
              <a:rPr lang="en-US" sz="4400"/>
              <a:t>One of the greatest gifts adults can give is to read to children </a:t>
            </a:r>
            <a:endParaRPr/>
          </a:p>
          <a:p>
            <a:pPr indent="0" lvl="0" marL="0" rtl="0" algn="ctr">
              <a:lnSpc>
                <a:spcPct val="120000"/>
              </a:lnSpc>
              <a:spcBef>
                <a:spcPts val="1000"/>
              </a:spcBef>
              <a:spcAft>
                <a:spcPts val="0"/>
              </a:spcAft>
              <a:buClr>
                <a:schemeClr val="lt1"/>
              </a:buClr>
              <a:buSzPts val="2600"/>
              <a:buNone/>
            </a:pPr>
            <a:r>
              <a:rPr b="0" lang="en-US"/>
              <a:t>Carl Sagan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julie sherrington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0x01010064977DC1581EF449A9C26F70477327A5</vt:lpwstr>
  </property>
  <property fmtid="{D5CDD505-2E9C-101B-9397-08002B2CF9AE}" pid="3" name="MediaServiceImageTags">
    <vt:lpwstr/>
  </property>
</Properties>
</file>